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1"/>
  </p:notesMasterIdLst>
  <p:sldIdLst>
    <p:sldId id="256" r:id="rId2"/>
    <p:sldId id="257" r:id="rId3"/>
    <p:sldId id="301" r:id="rId4"/>
    <p:sldId id="262" r:id="rId5"/>
    <p:sldId id="319" r:id="rId6"/>
    <p:sldId id="258" r:id="rId7"/>
    <p:sldId id="264" r:id="rId8"/>
    <p:sldId id="287" r:id="rId9"/>
    <p:sldId id="277" r:id="rId10"/>
    <p:sldId id="278" r:id="rId11"/>
    <p:sldId id="279" r:id="rId12"/>
    <p:sldId id="307" r:id="rId13"/>
    <p:sldId id="313" r:id="rId14"/>
    <p:sldId id="311" r:id="rId15"/>
    <p:sldId id="312" r:id="rId16"/>
    <p:sldId id="310" r:id="rId17"/>
    <p:sldId id="309" r:id="rId18"/>
    <p:sldId id="286" r:id="rId19"/>
    <p:sldId id="318" r:id="rId20"/>
    <p:sldId id="315" r:id="rId21"/>
    <p:sldId id="316" r:id="rId22"/>
    <p:sldId id="317" r:id="rId23"/>
    <p:sldId id="314" r:id="rId24"/>
    <p:sldId id="288" r:id="rId25"/>
    <p:sldId id="291" r:id="rId26"/>
    <p:sldId id="289" r:id="rId27"/>
    <p:sldId id="290" r:id="rId28"/>
    <p:sldId id="292" r:id="rId29"/>
    <p:sldId id="293" r:id="rId30"/>
    <p:sldId id="294" r:id="rId31"/>
    <p:sldId id="325" r:id="rId32"/>
    <p:sldId id="296" r:id="rId33"/>
    <p:sldId id="297" r:id="rId34"/>
    <p:sldId id="304" r:id="rId35"/>
    <p:sldId id="300" r:id="rId36"/>
    <p:sldId id="298" r:id="rId37"/>
    <p:sldId id="305" r:id="rId38"/>
    <p:sldId id="306" r:id="rId39"/>
    <p:sldId id="295" r:id="rId40"/>
    <p:sldId id="320" r:id="rId41"/>
    <p:sldId id="302" r:id="rId42"/>
    <p:sldId id="299" r:id="rId43"/>
    <p:sldId id="303" r:id="rId44"/>
    <p:sldId id="324" r:id="rId45"/>
    <p:sldId id="328" r:id="rId46"/>
    <p:sldId id="281" r:id="rId47"/>
    <p:sldId id="282" r:id="rId48"/>
    <p:sldId id="283" r:id="rId49"/>
    <p:sldId id="285" r:id="rId50"/>
    <p:sldId id="284" r:id="rId51"/>
    <p:sldId id="280" r:id="rId52"/>
    <p:sldId id="323" r:id="rId53"/>
    <p:sldId id="329" r:id="rId54"/>
    <p:sldId id="326" r:id="rId55"/>
    <p:sldId id="330" r:id="rId56"/>
    <p:sldId id="332" r:id="rId57"/>
    <p:sldId id="333" r:id="rId58"/>
    <p:sldId id="327" r:id="rId59"/>
    <p:sldId id="321" r:id="rId60"/>
    <p:sldId id="335" r:id="rId61"/>
    <p:sldId id="336" r:id="rId62"/>
    <p:sldId id="334" r:id="rId63"/>
    <p:sldId id="322" r:id="rId64"/>
    <p:sldId id="337" r:id="rId65"/>
    <p:sldId id="340" r:id="rId66"/>
    <p:sldId id="342" r:id="rId67"/>
    <p:sldId id="357" r:id="rId68"/>
    <p:sldId id="358" r:id="rId69"/>
    <p:sldId id="360" r:id="rId70"/>
    <p:sldId id="359" r:id="rId71"/>
    <p:sldId id="364" r:id="rId72"/>
    <p:sldId id="361" r:id="rId73"/>
    <p:sldId id="365" r:id="rId74"/>
    <p:sldId id="343" r:id="rId75"/>
    <p:sldId id="338" r:id="rId76"/>
    <p:sldId id="344" r:id="rId77"/>
    <p:sldId id="345" r:id="rId78"/>
    <p:sldId id="346" r:id="rId79"/>
    <p:sldId id="339" r:id="rId80"/>
    <p:sldId id="347" r:id="rId81"/>
    <p:sldId id="348" r:id="rId82"/>
    <p:sldId id="349" r:id="rId83"/>
    <p:sldId id="350" r:id="rId84"/>
    <p:sldId id="351" r:id="rId85"/>
    <p:sldId id="355" r:id="rId86"/>
    <p:sldId id="356" r:id="rId87"/>
    <p:sldId id="353" r:id="rId88"/>
    <p:sldId id="354" r:id="rId89"/>
    <p:sldId id="352" r:id="rId90"/>
  </p:sldIdLst>
  <p:sldSz cx="9144000" cy="6858000" type="screen4x3"/>
  <p:notesSz cx="7099300" cy="10234613"/>
  <p:custDataLst>
    <p:tags r:id="rId92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4"/>
    <p:restoredTop sz="94606"/>
  </p:normalViewPr>
  <p:slideViewPr>
    <p:cSldViewPr>
      <p:cViewPr varScale="1">
        <p:scale>
          <a:sx n="107" d="100"/>
          <a:sy n="107" d="100"/>
        </p:scale>
        <p:origin x="-84" y="-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5D193F8C-C524-4611-822E-8210C69BFCAD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CB8BDBF9-7923-4098-BD33-AD2E6DD4704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390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BDBF9-7923-4098-BD33-AD2E6DD4704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69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39681-CB44-4CE4-BDFA-FF6F2B24F43E}" type="datetime1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368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7ED0C-3D50-4324-944D-323B890B0B74}" type="datetime1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001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52736"/>
          </a:xfrm>
        </p:spPr>
        <p:txBody>
          <a:bodyPr/>
          <a:lstStyle>
            <a:lvl1pPr>
              <a:defRPr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Click to edit Master title style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19632-E75A-4F01-BA52-28D3C51ADFD0}" type="datetime1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1AD6-A56D-4127-821B-A0E1DCF0F808}" type="datetime1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799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6343E-DEBC-427F-8BB8-4BF2BFC09850}" type="datetime1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900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CF09C-74E3-4554-B834-D8EC2D3272B8}" type="datetime1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140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52736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B3FF1-44FC-49A2-82CB-3DBB2CDC37E6}" type="datetime1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738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BBBF8-09AF-492F-A7B5-588905537B43}" type="datetime1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371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C735E-3BDB-489A-B1DD-FFF26E2727A8}" type="datetime1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782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A5DE0-A3B8-45E7-B72A-49B96ACA0613}" type="datetime1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806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6778"/>
            <a:ext cx="9144000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 smtClean="0"/>
              <a:t> Click to edit Master title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1D674-AA66-49F1-B481-490F9C7CAB20}" type="datetime1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B9519-C8B1-4E82-966F-744A36AA8BB2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gios.org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ocalhost:8443/api/" TargetMode="External"/><Relationship Id="rId5" Type="http://schemas.openxmlformats.org/officeDocument/2006/relationships/hyperlink" Target="https://www.mulesoft.com/resources/esb/what-mule-esb" TargetMode="External"/><Relationship Id="rId4" Type="http://schemas.openxmlformats.org/officeDocument/2006/relationships/hyperlink" Target="https://projects.spring.io/spring-integration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rthcorp.com/community/wiki/display/mirth/How+to+create+and+invoke+custom+Java+code+in+Mirth+Connec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requal.com/RomanNumerals/index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isenbergDev/MirthConnectWorkshop/tree/master/Exercises/Chapter1/1.1.2_OtherToolsFromMC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isenbergDev/MirthConnectWorkshop/blob/master/mirthConnectInstallation/README.md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veEJuz0dPc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irthconnect.shamilpublishing.com/" TargetMode="External"/><Relationship Id="rId5" Type="http://schemas.openxmlformats.org/officeDocument/2006/relationships/hyperlink" Target="http://gurun.blogspot.ch/2013/03/mirth-connect-development-environment.html" TargetMode="External"/><Relationship Id="rId4" Type="http://schemas.openxmlformats.org/officeDocument/2006/relationships/hyperlink" Target="http://www.mirthcorp.com/community/wiki/display/mirth/Developing+Mirth+Connect+in+Eclipse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isenbergDev/MirthConnectWorkshop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8443/api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nterpriseintegrationpatterns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32448" y="3645024"/>
            <a:ext cx="54360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07/10/2017 - </a:t>
            </a:r>
            <a:r>
              <a:rPr lang="en-US" altLang="ko-KR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21/10/2017</a:t>
            </a:r>
            <a:endParaRPr kumimoji="0" lang="en-US" altLang="ko-KR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4032448" y="2420888"/>
            <a:ext cx="5436096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Mirth Connect</a:t>
            </a:r>
          </a:p>
          <a:p>
            <a:r>
              <a:rPr lang="en-US" altLang="ko-KR" sz="4000" b="1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Workshop</a:t>
            </a:r>
          </a:p>
        </p:txBody>
      </p:sp>
      <p:sp>
        <p:nvSpPr>
          <p:cNvPr id="7" name="TextBox 6">
            <a:hlinkClick r:id="rId2"/>
          </p:cNvPr>
          <p:cNvSpPr txBox="1"/>
          <p:nvPr/>
        </p:nvSpPr>
        <p:spPr>
          <a:xfrm>
            <a:off x="0" y="6525344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© 2017 Mario Villacé Diez</a:t>
            </a:r>
            <a:endParaRPr lang="ko-KR" altLang="en-US" sz="8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7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332657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1.1.1 </a:t>
            </a:r>
            <a:r>
              <a:rPr lang="es-ES_tradnl" sz="3200" dirty="0" err="1">
                <a:solidFill>
                  <a:prstClr val="black"/>
                </a:solidFill>
              </a:rPr>
              <a:t>Introducci</a:t>
            </a:r>
            <a:r>
              <a:rPr lang="es-ES" sz="3200" dirty="0" err="1">
                <a:solidFill>
                  <a:prstClr val="black"/>
                </a:solidFill>
              </a:rPr>
              <a:t>ón</a:t>
            </a:r>
            <a:r>
              <a:rPr lang="es-ES" sz="3200" dirty="0">
                <a:solidFill>
                  <a:prstClr val="black"/>
                </a:solidFill>
              </a:rPr>
              <a:t> a Mirth Connect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00808"/>
            <a:ext cx="6192688" cy="426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411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1.1.1 </a:t>
            </a:r>
            <a:r>
              <a:rPr lang="es-ES_tradnl" sz="3200" dirty="0" err="1">
                <a:solidFill>
                  <a:prstClr val="black"/>
                </a:solidFill>
              </a:rPr>
              <a:t>Introducci</a:t>
            </a:r>
            <a:r>
              <a:rPr lang="es-ES" sz="3200" dirty="0" err="1">
                <a:solidFill>
                  <a:prstClr val="black"/>
                </a:solidFill>
              </a:rPr>
              <a:t>ón</a:t>
            </a:r>
            <a:r>
              <a:rPr lang="es-ES" sz="3200" dirty="0">
                <a:solidFill>
                  <a:prstClr val="black"/>
                </a:solidFill>
              </a:rPr>
              <a:t> a Mirth Connect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4098" name="Picture 2" descr="C:\Users\villacem\Documents\Roche\EPEO_project\MirthConceptKeynote\2017_MirthConnectWorkshop\doc\mirthconnectarchitec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898" y="1218968"/>
            <a:ext cx="6677274" cy="500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5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1.1.2 Otras herramientas </a:t>
            </a:r>
            <a:r>
              <a:rPr lang="es-ES_tradnl" sz="3200" dirty="0" err="1" smtClean="0">
                <a:solidFill>
                  <a:prstClr val="black"/>
                </a:solidFill>
              </a:rPr>
              <a:t>Mirth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19672" y="1268760"/>
            <a:ext cx="7416824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Monitorización</a:t>
            </a:r>
            <a:r>
              <a:rPr lang="en-US" sz="1400" dirty="0" smtClean="0"/>
              <a:t>: Nagios.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3"/>
              </a:rPr>
              <a:t>https://www.nagios.org</a:t>
            </a:r>
            <a:r>
              <a:rPr lang="en-US" sz="1400" dirty="0" smtClean="0">
                <a:hlinkClick r:id="rId3"/>
              </a:rPr>
              <a:t>/</a:t>
            </a: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Backup: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Server backup (</a:t>
            </a:r>
            <a:r>
              <a:rPr lang="en-US" sz="1400" i="1" dirty="0" smtClean="0"/>
              <a:t>Mirth Connect Administrator -&gt; Settings -&gt; Server -&gt; Backup </a:t>
            </a:r>
            <a:r>
              <a:rPr lang="en-US" sz="1400" i="1" dirty="0" err="1" smtClean="0"/>
              <a:t>Config</a:t>
            </a:r>
            <a:r>
              <a:rPr lang="en-US" sz="1400" dirty="0" smtClean="0"/>
              <a:t>). </a:t>
            </a:r>
            <a:r>
              <a:rPr lang="en-US" sz="1400" dirty="0" err="1" smtClean="0"/>
              <a:t>Accesible</a:t>
            </a:r>
            <a:r>
              <a:rPr lang="en-US" sz="1400" dirty="0" smtClean="0"/>
              <a:t>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Mirth Connect API ([Get] /server/configuration)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DBMS backup (</a:t>
            </a:r>
            <a:r>
              <a:rPr lang="en-US" sz="1400" dirty="0" err="1" smtClean="0"/>
              <a:t>dependerá</a:t>
            </a:r>
            <a:r>
              <a:rPr lang="en-US" sz="1400" dirty="0" smtClean="0"/>
              <a:t> del gestor).</a:t>
            </a:r>
          </a:p>
          <a:p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Librerías</a:t>
            </a:r>
            <a:r>
              <a:rPr lang="en-US" sz="1400" dirty="0" smtClean="0"/>
              <a:t> Java de </a:t>
            </a:r>
            <a:r>
              <a:rPr lang="en-US" sz="1400" dirty="0" err="1" smtClean="0"/>
              <a:t>terceros</a:t>
            </a:r>
            <a:r>
              <a:rPr lang="en-US" sz="1400" dirty="0"/>
              <a:t>;</a:t>
            </a:r>
            <a:r>
              <a:rPr lang="en-US" sz="1400" dirty="0" smtClean="0"/>
              <a:t> </a:t>
            </a:r>
            <a:r>
              <a:rPr lang="en-US" sz="1400" dirty="0" err="1" smtClean="0"/>
              <a:t>realmente</a:t>
            </a:r>
            <a:r>
              <a:rPr lang="en-US" sz="1400" dirty="0" smtClean="0"/>
              <a:t> </a:t>
            </a:r>
            <a:r>
              <a:rPr lang="en-US" sz="1400" dirty="0" err="1" smtClean="0"/>
              <a:t>útil</a:t>
            </a:r>
            <a:r>
              <a:rPr lang="en-US" sz="1400" dirty="0" smtClean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Cualquier</a:t>
            </a:r>
            <a:r>
              <a:rPr lang="en-US" sz="1400" dirty="0" smtClean="0"/>
              <a:t> </a:t>
            </a:r>
            <a:r>
              <a:rPr lang="en-US" sz="1400" dirty="0" err="1" smtClean="0"/>
              <a:t>librería</a:t>
            </a:r>
            <a:r>
              <a:rPr lang="en-US" sz="1400" dirty="0" smtClean="0"/>
              <a:t> Java (</a:t>
            </a:r>
            <a:r>
              <a:rPr lang="en-US" sz="1400" dirty="0" err="1" smtClean="0"/>
              <a:t>ejecutable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mismo</a:t>
            </a:r>
            <a:r>
              <a:rPr lang="en-US" sz="1400" dirty="0" smtClean="0"/>
              <a:t> </a:t>
            </a:r>
            <a:r>
              <a:rPr lang="en-US" sz="1400" dirty="0" err="1" smtClean="0"/>
              <a:t>contexto</a:t>
            </a:r>
            <a:r>
              <a:rPr lang="en-US" sz="1400" dirty="0" smtClean="0"/>
              <a:t> JVM que Mirth) </a:t>
            </a: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ser</a:t>
            </a:r>
            <a:r>
              <a:rPr lang="en-US" sz="1400" dirty="0" smtClean="0"/>
              <a:t> </a:t>
            </a:r>
            <a:r>
              <a:rPr lang="en-US" sz="1400" dirty="0" err="1" smtClean="0"/>
              <a:t>aprovechada</a:t>
            </a:r>
            <a:r>
              <a:rPr lang="en-US" sz="1400" dirty="0" smtClean="0"/>
              <a:t>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</a:t>
            </a:r>
            <a:r>
              <a:rPr lang="en-US" sz="1400" dirty="0" err="1" smtClean="0"/>
              <a:t>esta</a:t>
            </a:r>
            <a:r>
              <a:rPr lang="en-US" sz="1400" dirty="0" smtClean="0"/>
              <a:t> </a:t>
            </a:r>
            <a:r>
              <a:rPr lang="en-US" sz="1400" dirty="0" err="1" smtClean="0"/>
              <a:t>funcionalidad</a:t>
            </a:r>
            <a:r>
              <a:rPr lang="en-US" sz="14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Las </a:t>
            </a:r>
            <a:r>
              <a:rPr lang="en-US" sz="1400" dirty="0" err="1" smtClean="0"/>
              <a:t>librerías</a:t>
            </a:r>
            <a:r>
              <a:rPr lang="en-US" sz="1400" dirty="0" smtClean="0"/>
              <a:t>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ser</a:t>
            </a:r>
            <a:r>
              <a:rPr lang="en-US" sz="1400" dirty="0" smtClean="0"/>
              <a:t> </a:t>
            </a:r>
            <a:r>
              <a:rPr lang="en-US" sz="1400" dirty="0" err="1" smtClean="0"/>
              <a:t>usadas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scripts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cualquier</a:t>
            </a:r>
            <a:r>
              <a:rPr lang="en-US" sz="1400" dirty="0" smtClean="0"/>
              <a:t> parte de Mirth.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Muy</a:t>
            </a:r>
            <a:r>
              <a:rPr lang="en-US" sz="1400" dirty="0" smtClean="0"/>
              <a:t> </a:t>
            </a:r>
            <a:r>
              <a:rPr lang="en-US" sz="1400" dirty="0" err="1" smtClean="0"/>
              <a:t>interesante</a:t>
            </a:r>
            <a:r>
              <a:rPr lang="en-US" sz="1400" dirty="0" smtClean="0"/>
              <a:t> para </a:t>
            </a:r>
            <a:r>
              <a:rPr lang="en-US" sz="1400" dirty="0" err="1" smtClean="0"/>
              <a:t>usar</a:t>
            </a:r>
            <a:r>
              <a:rPr lang="en-US" sz="1400" dirty="0" smtClean="0"/>
              <a:t> JDBC a </a:t>
            </a:r>
            <a:r>
              <a:rPr lang="en-US" sz="1400" dirty="0" err="1" smtClean="0"/>
              <a:t>bbdd</a:t>
            </a:r>
            <a:r>
              <a:rPr lang="en-US" sz="1400" dirty="0" smtClean="0"/>
              <a:t> no </a:t>
            </a:r>
            <a:r>
              <a:rPr lang="en-US" sz="1400" dirty="0" err="1" smtClean="0"/>
              <a:t>soportadas</a:t>
            </a:r>
            <a:r>
              <a:rPr lang="en-US" sz="1400" dirty="0" smtClean="0"/>
              <a:t> </a:t>
            </a:r>
            <a:r>
              <a:rPr lang="en-US" sz="1400" dirty="0" err="1" smtClean="0"/>
              <a:t>nativamente</a:t>
            </a:r>
            <a:r>
              <a:rPr lang="en-US" sz="1400" dirty="0" smtClean="0"/>
              <a:t> </a:t>
            </a:r>
            <a:r>
              <a:rPr lang="en-US" sz="1400" dirty="0" err="1" smtClean="0"/>
              <a:t>por</a:t>
            </a:r>
            <a:r>
              <a:rPr lang="en-US" sz="1400" dirty="0" smtClean="0"/>
              <a:t> Mirth Connect.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usarse</a:t>
            </a:r>
            <a:r>
              <a:rPr lang="en-US" sz="1400" dirty="0" smtClean="0"/>
              <a:t> </a:t>
            </a:r>
            <a:r>
              <a:rPr lang="en-US" sz="1400" dirty="0" err="1" smtClean="0"/>
              <a:t>esta</a:t>
            </a:r>
            <a:r>
              <a:rPr lang="en-US" sz="1400" dirty="0" smtClean="0"/>
              <a:t> </a:t>
            </a:r>
            <a:r>
              <a:rPr lang="en-US" sz="1400" dirty="0" err="1" smtClean="0"/>
              <a:t>funcionalidad</a:t>
            </a:r>
            <a:r>
              <a:rPr lang="en-US" sz="1400" dirty="0" smtClean="0"/>
              <a:t> para </a:t>
            </a:r>
            <a:r>
              <a:rPr lang="en-US" sz="1400" dirty="0" err="1" smtClean="0"/>
              <a:t>implementar</a:t>
            </a:r>
            <a:r>
              <a:rPr lang="en-US" sz="1400" dirty="0" smtClean="0"/>
              <a:t> </a:t>
            </a:r>
            <a:r>
              <a:rPr lang="en-US" sz="1400" dirty="0" err="1" smtClean="0"/>
              <a:t>arquitecturas</a:t>
            </a:r>
            <a:r>
              <a:rPr lang="en-US" sz="1400" dirty="0" smtClean="0"/>
              <a:t> de </a:t>
            </a:r>
            <a:r>
              <a:rPr lang="en-US" sz="1400" dirty="0" err="1" smtClean="0"/>
              <a:t>integración</a:t>
            </a:r>
            <a:r>
              <a:rPr lang="en-US" sz="1400" dirty="0" smtClean="0"/>
              <a:t>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</a:t>
            </a:r>
            <a:r>
              <a:rPr lang="en-US" sz="1400" dirty="0" err="1" smtClean="0"/>
              <a:t>otros</a:t>
            </a:r>
            <a:r>
              <a:rPr lang="en-US" sz="1400" dirty="0" smtClean="0"/>
              <a:t> frameworks de </a:t>
            </a:r>
            <a:r>
              <a:rPr lang="en-US" sz="1400" dirty="0" err="1" smtClean="0"/>
              <a:t>integración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adecuados</a:t>
            </a:r>
            <a:r>
              <a:rPr lang="en-US" sz="1400" dirty="0" smtClean="0"/>
              <a:t> para </a:t>
            </a:r>
            <a:r>
              <a:rPr lang="en-US" sz="1400" dirty="0" err="1" smtClean="0"/>
              <a:t>algunas</a:t>
            </a:r>
            <a:r>
              <a:rPr lang="en-US" sz="1400" dirty="0" smtClean="0"/>
              <a:t> </a:t>
            </a:r>
            <a:r>
              <a:rPr lang="en-US" sz="1400" dirty="0" err="1" smtClean="0"/>
              <a:t>tareas</a:t>
            </a:r>
            <a:r>
              <a:rPr lang="en-US" sz="1400" dirty="0" smtClean="0"/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Spring Integration: </a:t>
            </a:r>
            <a:r>
              <a:rPr lang="en-US" sz="1400" dirty="0">
                <a:hlinkClick r:id="rId4"/>
              </a:rPr>
              <a:t>https://projects.spring.io/spring-integration</a:t>
            </a:r>
            <a:r>
              <a:rPr lang="en-US" sz="1400" dirty="0" smtClean="0">
                <a:hlinkClick r:id="rId4"/>
              </a:rPr>
              <a:t>/</a:t>
            </a:r>
            <a:r>
              <a:rPr lang="en-US" sz="1400" dirty="0" smtClean="0"/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Mule ESB: </a:t>
            </a:r>
            <a:r>
              <a:rPr lang="en-US" sz="1400" dirty="0">
                <a:hlinkClick r:id="rId5"/>
              </a:rPr>
              <a:t>https://</a:t>
            </a:r>
            <a:r>
              <a:rPr lang="en-US" sz="1400" dirty="0" smtClean="0">
                <a:hlinkClick r:id="rId5"/>
              </a:rPr>
              <a:t>www.mulesoft.com/resources/esb/what-mule-esb</a:t>
            </a:r>
            <a:r>
              <a:rPr lang="en-US" sz="1400" dirty="0" smtClean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Idealmente</a:t>
            </a:r>
            <a:r>
              <a:rPr lang="en-US" sz="1400" dirty="0" smtClean="0"/>
              <a:t>, </a:t>
            </a:r>
            <a:r>
              <a:rPr lang="en-US" sz="1400" dirty="0" err="1" smtClean="0"/>
              <a:t>cualquier</a:t>
            </a:r>
            <a:r>
              <a:rPr lang="en-US" sz="1400" dirty="0" smtClean="0"/>
              <a:t> </a:t>
            </a:r>
            <a:r>
              <a:rPr lang="en-US" sz="1400" dirty="0" err="1" smtClean="0"/>
              <a:t>tecnología</a:t>
            </a:r>
            <a:r>
              <a:rPr lang="en-US" sz="1400" dirty="0" smtClean="0"/>
              <a:t> </a:t>
            </a:r>
            <a:r>
              <a:rPr lang="en-US" sz="1400" dirty="0" err="1" smtClean="0"/>
              <a:t>capaz</a:t>
            </a:r>
            <a:r>
              <a:rPr lang="en-US" sz="1400" dirty="0" smtClean="0"/>
              <a:t> de </a:t>
            </a:r>
            <a:r>
              <a:rPr lang="en-US" sz="1400" dirty="0" err="1" smtClean="0"/>
              <a:t>interactuar</a:t>
            </a:r>
            <a:r>
              <a:rPr lang="en-US" sz="1400" dirty="0" smtClean="0"/>
              <a:t> con </a:t>
            </a:r>
            <a:r>
              <a:rPr lang="en-US" sz="1400" dirty="0" err="1" smtClean="0"/>
              <a:t>una</a:t>
            </a:r>
            <a:r>
              <a:rPr lang="en-US" sz="1400" dirty="0" smtClean="0"/>
              <a:t> API REST </a:t>
            </a:r>
            <a:r>
              <a:rPr lang="en-US" sz="1400" dirty="0" err="1" smtClean="0"/>
              <a:t>podrá</a:t>
            </a:r>
            <a:r>
              <a:rPr lang="en-US" sz="1400" dirty="0" smtClean="0"/>
              <a:t> </a:t>
            </a:r>
            <a:r>
              <a:rPr lang="en-US" sz="1400" dirty="0" err="1" smtClean="0"/>
              <a:t>interactuar</a:t>
            </a:r>
            <a:r>
              <a:rPr lang="en-US" sz="1400" dirty="0" smtClean="0"/>
              <a:t> con Mirth Connect.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6"/>
              </a:rPr>
              <a:t>https</a:t>
            </a:r>
            <a:r>
              <a:rPr lang="en-US" sz="1400" dirty="0" smtClean="0">
                <a:hlinkClick r:id="rId6"/>
              </a:rPr>
              <a:t>://localhost:8443/api/</a:t>
            </a:r>
            <a:r>
              <a:rPr lang="en-US" sz="1400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73877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1.1.2 Otras herramientas </a:t>
            </a:r>
            <a:r>
              <a:rPr lang="es-ES_tradnl" sz="3200" dirty="0" err="1" smtClean="0">
                <a:solidFill>
                  <a:prstClr val="black"/>
                </a:solidFill>
              </a:rPr>
              <a:t>Mirth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19672" y="1412776"/>
            <a:ext cx="727280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Usando</a:t>
            </a:r>
            <a:r>
              <a:rPr lang="en-US" sz="1400" dirty="0" smtClean="0"/>
              <a:t> </a:t>
            </a:r>
            <a:r>
              <a:rPr lang="en-US" sz="1400" dirty="0" err="1" smtClean="0"/>
              <a:t>librerías</a:t>
            </a:r>
            <a:r>
              <a:rPr lang="en-US" sz="1400" dirty="0" smtClean="0"/>
              <a:t> </a:t>
            </a:r>
            <a:r>
              <a:rPr lang="en-US" sz="1400" dirty="0" err="1" smtClean="0"/>
              <a:t>externas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Mirth: </a:t>
            </a:r>
          </a:p>
          <a:p>
            <a:endParaRPr lang="en-US" sz="1400" dirty="0">
              <a:hlinkClick r:id="rId3"/>
            </a:endParaRPr>
          </a:p>
          <a:p>
            <a:r>
              <a:rPr lang="en-US" sz="1200" dirty="0" smtClean="0">
                <a:hlinkClick r:id="rId3"/>
              </a:rPr>
              <a:t>http</a:t>
            </a:r>
            <a:r>
              <a:rPr lang="en-US" sz="1200" dirty="0">
                <a:hlinkClick r:id="rId3"/>
              </a:rPr>
              <a:t>://</a:t>
            </a:r>
            <a:r>
              <a:rPr lang="en-US" sz="1200" dirty="0" smtClean="0">
                <a:hlinkClick r:id="rId3"/>
              </a:rPr>
              <a:t>www.mirthcorp.com/community/wiki/display/mirth/How+to+create+and+invoke+custom+Java+code+in+Mirth+Connect</a:t>
            </a:r>
            <a:endParaRPr lang="en-US" sz="1200" dirty="0" smtClean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Ejercicio</a:t>
            </a:r>
            <a:r>
              <a:rPr lang="en-US" sz="1400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Importar</a:t>
            </a:r>
            <a:r>
              <a:rPr lang="en-US" sz="1400" dirty="0" smtClean="0"/>
              <a:t> la </a:t>
            </a:r>
            <a:r>
              <a:rPr lang="en-US" sz="1400" dirty="0" err="1" smtClean="0"/>
              <a:t>librería</a:t>
            </a:r>
            <a:r>
              <a:rPr lang="en-US" sz="1400" dirty="0" smtClean="0"/>
              <a:t> </a:t>
            </a:r>
            <a:r>
              <a:rPr lang="en-US" sz="1400" i="1" dirty="0" smtClean="0"/>
              <a:t>roman-numerals-1.3.jar</a:t>
            </a:r>
            <a:r>
              <a:rPr lang="en-US" sz="1400" dirty="0" smtClean="0"/>
              <a:t>  y </a:t>
            </a:r>
            <a:r>
              <a:rPr lang="en-US" sz="1400" dirty="0" err="1" smtClean="0"/>
              <a:t>usarla</a:t>
            </a:r>
            <a:r>
              <a:rPr lang="en-US" sz="1400" dirty="0" smtClean="0"/>
              <a:t> para </a:t>
            </a:r>
            <a:r>
              <a:rPr lang="en-US" sz="1400" dirty="0" err="1" smtClean="0"/>
              <a:t>concatenar</a:t>
            </a:r>
            <a:r>
              <a:rPr lang="en-US" sz="1400" dirty="0" smtClean="0"/>
              <a:t> el </a:t>
            </a:r>
            <a:r>
              <a:rPr lang="en-US" sz="1400" dirty="0" err="1" smtClean="0"/>
              <a:t>año</a:t>
            </a:r>
            <a:r>
              <a:rPr lang="en-US" sz="1400" dirty="0" smtClean="0"/>
              <a:t> de </a:t>
            </a:r>
            <a:r>
              <a:rPr lang="en-US" sz="1400" dirty="0" err="1" smtClean="0"/>
              <a:t>nacimiento</a:t>
            </a:r>
            <a:r>
              <a:rPr lang="en-US" sz="1400" dirty="0" smtClean="0"/>
              <a:t> del </a:t>
            </a:r>
            <a:r>
              <a:rPr lang="en-US" sz="1400" dirty="0" err="1" smtClean="0"/>
              <a:t>paciente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nombre</a:t>
            </a:r>
            <a:r>
              <a:rPr lang="en-US" sz="1400" dirty="0" smtClean="0"/>
              <a:t> del </a:t>
            </a:r>
            <a:r>
              <a:rPr lang="en-US" sz="1400" dirty="0" err="1" smtClean="0"/>
              <a:t>paciente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La </a:t>
            </a:r>
            <a:r>
              <a:rPr lang="en-US" sz="1400" dirty="0" err="1" smtClean="0"/>
              <a:t>librería</a:t>
            </a:r>
            <a:r>
              <a:rPr lang="en-US" sz="1400" dirty="0" smtClean="0"/>
              <a:t> </a:t>
            </a:r>
            <a:r>
              <a:rPr lang="en-US" sz="1400" dirty="0" err="1" smtClean="0"/>
              <a:t>está</a:t>
            </a:r>
            <a:r>
              <a:rPr lang="en-US" sz="1400" dirty="0" smtClean="0"/>
              <a:t> </a:t>
            </a:r>
            <a:r>
              <a:rPr lang="en-US" sz="1400" dirty="0" err="1" smtClean="0"/>
              <a:t>disponible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smtClean="0">
                <a:hlinkClick r:id="rId4"/>
              </a:rPr>
              <a:t>http</a:t>
            </a:r>
            <a:r>
              <a:rPr lang="en-US" sz="1400" dirty="0">
                <a:hlinkClick r:id="rId4"/>
              </a:rPr>
              <a:t>://</a:t>
            </a:r>
            <a:r>
              <a:rPr lang="en-US" sz="1400" dirty="0" smtClean="0">
                <a:hlinkClick r:id="rId4"/>
              </a:rPr>
              <a:t>frequal.com/RomanNumerals/index.html</a:t>
            </a:r>
            <a:r>
              <a:rPr lang="en-US" sz="1400" dirty="0"/>
              <a:t> </a:t>
            </a:r>
            <a:r>
              <a:rPr lang="en-US" sz="14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Pasos</a:t>
            </a:r>
            <a:r>
              <a:rPr lang="en-US" sz="1400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1400" i="1" dirty="0" smtClean="0"/>
              <a:t>Mirth Connect -&gt; Settings -&gt; Resources</a:t>
            </a:r>
            <a:r>
              <a:rPr lang="en-US" sz="1400" dirty="0" smtClean="0"/>
              <a:t>:  </a:t>
            </a:r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nueva</a:t>
            </a:r>
            <a:r>
              <a:rPr lang="en-US" sz="1400" dirty="0" smtClean="0"/>
              <a:t> Library Resource.</a:t>
            </a:r>
          </a:p>
          <a:p>
            <a:pPr marL="800100" lvl="1" indent="-342900">
              <a:buFont typeface="+mj-lt"/>
              <a:buAutoNum type="arabicPeriod"/>
            </a:pPr>
            <a:endParaRPr lang="en-US" sz="14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1400" i="1" dirty="0" smtClean="0"/>
              <a:t>Channel -&gt; Summary -&gt;Dependencies: “Set Dependencies” -&gt; Library Resources.</a:t>
            </a:r>
            <a:r>
              <a:rPr lang="en-US" sz="1400" dirty="0" smtClean="0"/>
              <a:t> </a:t>
            </a:r>
            <a:r>
              <a:rPr lang="en-US" sz="1400" dirty="0" err="1" smtClean="0"/>
              <a:t>Seleccionar</a:t>
            </a:r>
            <a:r>
              <a:rPr lang="en-US" sz="1400" dirty="0" smtClean="0"/>
              <a:t> </a:t>
            </a:r>
            <a:r>
              <a:rPr lang="en-US" sz="1400" dirty="0" err="1" smtClean="0"/>
              <a:t>dónde</a:t>
            </a:r>
            <a:r>
              <a:rPr lang="en-US" sz="1400" dirty="0" smtClean="0"/>
              <a:t> se </a:t>
            </a:r>
            <a:r>
              <a:rPr lang="en-US" sz="1400" dirty="0" err="1" smtClean="0"/>
              <a:t>va</a:t>
            </a:r>
            <a:r>
              <a:rPr lang="en-US" sz="1400" dirty="0" smtClean="0"/>
              <a:t> a </a:t>
            </a:r>
            <a:r>
              <a:rPr lang="en-US" sz="1400" dirty="0" err="1" smtClean="0"/>
              <a:t>usar</a:t>
            </a:r>
            <a:r>
              <a:rPr lang="en-US" sz="1400" dirty="0" smtClean="0"/>
              <a:t> </a:t>
            </a:r>
            <a:r>
              <a:rPr lang="en-US" sz="1400" dirty="0" err="1" smtClean="0"/>
              <a:t>esta</a:t>
            </a:r>
            <a:r>
              <a:rPr lang="en-US" sz="1400" dirty="0" smtClean="0"/>
              <a:t> </a:t>
            </a:r>
            <a:r>
              <a:rPr lang="en-US" sz="1400" dirty="0" err="1" smtClean="0"/>
              <a:t>librería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canal.</a:t>
            </a:r>
          </a:p>
          <a:p>
            <a:pPr marL="800100" lvl="1" indent="-342900">
              <a:buFont typeface="+mj-lt"/>
              <a:buAutoNum type="arabicPeriod"/>
            </a:pPr>
            <a:endParaRPr lang="es-ES_tradnl" sz="1400" i="1" dirty="0" smtClean="0"/>
          </a:p>
          <a:p>
            <a:pPr marL="800100" lvl="1" indent="-342900">
              <a:buFont typeface="+mj-lt"/>
              <a:buAutoNum type="arabicPeriod"/>
            </a:pPr>
            <a:r>
              <a:rPr lang="es-ES_tradnl" sz="1400" i="1" dirty="0" smtClean="0"/>
              <a:t>Usar librería en el canal:</a:t>
            </a:r>
            <a:r>
              <a:rPr lang="es-ES_tradnl" sz="1400" dirty="0" smtClean="0"/>
              <a:t> en cualquier parte, por ejemplo, en una transformación.</a:t>
            </a:r>
            <a:endParaRPr lang="es-ES_tradnl" sz="1400" i="1" dirty="0"/>
          </a:p>
        </p:txBody>
      </p:sp>
    </p:spTree>
    <p:extLst>
      <p:ext uri="{BB962C8B-B14F-4D97-AF65-F5344CB8AC3E}">
        <p14:creationId xmlns:p14="http://schemas.microsoft.com/office/powerpoint/2010/main" val="363151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1.1.2 Otras herramientas </a:t>
            </a:r>
            <a:r>
              <a:rPr lang="es-ES_tradnl" sz="3200" dirty="0" err="1" smtClean="0">
                <a:solidFill>
                  <a:prstClr val="black"/>
                </a:solidFill>
              </a:rPr>
              <a:t>Mirth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35696" y="1283441"/>
            <a:ext cx="7128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1</a:t>
            </a:r>
            <a:r>
              <a:rPr lang="es-ES" sz="1400" dirty="0" smtClean="0"/>
              <a:t>. </a:t>
            </a:r>
            <a:r>
              <a:rPr lang="en-US" sz="1400" i="1" dirty="0"/>
              <a:t>Mirth Connect -&gt; Settings -&gt; Resources</a:t>
            </a:r>
            <a:r>
              <a:rPr lang="en-US" sz="1400" dirty="0"/>
              <a:t>:  </a:t>
            </a:r>
            <a:r>
              <a:rPr lang="en-US" sz="1400" dirty="0" err="1"/>
              <a:t>Crear</a:t>
            </a:r>
            <a:r>
              <a:rPr lang="en-US" sz="1400" dirty="0"/>
              <a:t> </a:t>
            </a:r>
            <a:r>
              <a:rPr lang="en-US" sz="1400" dirty="0" err="1"/>
              <a:t>nueva</a:t>
            </a:r>
            <a:r>
              <a:rPr lang="en-US" sz="1400" dirty="0"/>
              <a:t> Library Resource</a:t>
            </a:r>
          </a:p>
        </p:txBody>
      </p:sp>
      <p:pic>
        <p:nvPicPr>
          <p:cNvPr id="2050" name="Picture 2" descr="C:\Users\villacem\Documents\Roche\EPEO_project\MirthConceptKeynote\2017_MirthConnectWorkshop\publicRepo\MirthConnectWorkshop\Exercises\Chapter1\1.1.2_OtherToolsFromMC\LibraryResourc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700808"/>
            <a:ext cx="4814962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32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1.1.2 Otras herramientas </a:t>
            </a:r>
            <a:r>
              <a:rPr lang="es-ES_tradnl" sz="3200" dirty="0" err="1" smtClean="0">
                <a:solidFill>
                  <a:prstClr val="black"/>
                </a:solidFill>
              </a:rPr>
              <a:t>Mirth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35696" y="1268760"/>
            <a:ext cx="71287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2. </a:t>
            </a:r>
            <a:r>
              <a:rPr lang="en-US" sz="1400" i="1" dirty="0"/>
              <a:t>Channel -&gt; Summary -&gt;Dependencies: “Set Dependencies” -&gt; Library Resources.</a:t>
            </a:r>
            <a:r>
              <a:rPr lang="en-US" sz="1400" dirty="0"/>
              <a:t> </a:t>
            </a:r>
            <a:r>
              <a:rPr lang="en-US" sz="1400" dirty="0" err="1"/>
              <a:t>Seleccionar</a:t>
            </a:r>
            <a:r>
              <a:rPr lang="en-US" sz="1400" dirty="0"/>
              <a:t> </a:t>
            </a:r>
            <a:r>
              <a:rPr lang="en-US" sz="1400" dirty="0" err="1"/>
              <a:t>dónde</a:t>
            </a:r>
            <a:r>
              <a:rPr lang="en-US" sz="1400" dirty="0"/>
              <a:t> se </a:t>
            </a:r>
            <a:r>
              <a:rPr lang="en-US" sz="1400" dirty="0" err="1"/>
              <a:t>va</a:t>
            </a:r>
            <a:r>
              <a:rPr lang="en-US" sz="1400" dirty="0"/>
              <a:t> a </a:t>
            </a:r>
            <a:r>
              <a:rPr lang="en-US" sz="1400" dirty="0" err="1"/>
              <a:t>usar</a:t>
            </a:r>
            <a:r>
              <a:rPr lang="en-US" sz="1400" dirty="0"/>
              <a:t> </a:t>
            </a:r>
            <a:r>
              <a:rPr lang="en-US" sz="1400" dirty="0" err="1"/>
              <a:t>esta</a:t>
            </a:r>
            <a:r>
              <a:rPr lang="en-US" sz="1400" dirty="0"/>
              <a:t> </a:t>
            </a:r>
            <a:r>
              <a:rPr lang="en-US" sz="1400" dirty="0" err="1"/>
              <a:t>librería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el canal</a:t>
            </a:r>
            <a:r>
              <a:rPr lang="es-ES" sz="1400" dirty="0" smtClean="0"/>
              <a:t>.</a:t>
            </a:r>
            <a:endParaRPr lang="es-E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3074" name="Picture 2" descr="C:\Users\villacem\Documents\Roche\EPEO_project\MirthConceptKeynote\2017_MirthConnectWorkshop\publicRepo\MirthConnectWorkshop\Exercises\Chapter1\1.1.2_OtherToolsFromMC\2.SelectChann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693" y="1916832"/>
            <a:ext cx="4495899" cy="453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0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1.1.2 Otras herramientas </a:t>
            </a:r>
            <a:r>
              <a:rPr lang="es-ES_tradnl" sz="3200" dirty="0" err="1" smtClean="0">
                <a:solidFill>
                  <a:prstClr val="black"/>
                </a:solidFill>
              </a:rPr>
              <a:t>Mirth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35696" y="1289341"/>
            <a:ext cx="7128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3. Usar </a:t>
            </a:r>
            <a:r>
              <a:rPr lang="es-ES" sz="1400" dirty="0"/>
              <a:t>librería en el canal: en cualquier parte, por ejemplo, en una transformación.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4098" name="Picture 2" descr="C:\Users\villacem\Documents\Roche\EPEO_project\MirthConceptKeynote\2017_MirthConnectWorkshop\publicRepo\MirthConnectWorkshop\Exercises\Chapter1\1.1.2_OtherToolsFromMC\3.useLibraryResour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974" y="2492896"/>
            <a:ext cx="7292514" cy="279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81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1.1.2 Otras herramientas </a:t>
            </a:r>
            <a:r>
              <a:rPr lang="es-ES_tradnl" sz="3200" dirty="0" err="1" smtClean="0">
                <a:solidFill>
                  <a:prstClr val="black"/>
                </a:solidFill>
              </a:rPr>
              <a:t>Mirth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34540" y="2276872"/>
            <a:ext cx="7128792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s-ES_tradnl" sz="5400" b="1" dirty="0" smtClean="0">
              <a:solidFill>
                <a:prstClr val="black"/>
              </a:solidFill>
            </a:endParaRPr>
          </a:p>
          <a:p>
            <a:pPr lvl="0" algn="ctr" latinLnBrk="0"/>
            <a:r>
              <a:rPr lang="es-ES_tradnl" sz="6600" b="1" dirty="0" smtClean="0">
                <a:solidFill>
                  <a:prstClr val="black"/>
                </a:solidFill>
              </a:rPr>
              <a:t>DEMO</a:t>
            </a:r>
            <a:endParaRPr lang="en-US" sz="1400" dirty="0"/>
          </a:p>
          <a:p>
            <a:pPr lvl="0" algn="ctr" latinLnBrk="0"/>
            <a:endParaRPr lang="en-US" sz="1400" b="1" dirty="0">
              <a:solidFill>
                <a:prstClr val="black"/>
              </a:solidFill>
            </a:endParaRPr>
          </a:p>
          <a:p>
            <a:pPr lvl="0" latinLnBrk="0"/>
            <a:r>
              <a:rPr lang="es-ES_tradnl" sz="1400" dirty="0" smtClean="0">
                <a:solidFill>
                  <a:prstClr val="black"/>
                </a:solidFill>
              </a:rPr>
              <a:t>Ejercicio 1.1.2: usando librerías Java externas en </a:t>
            </a:r>
            <a:r>
              <a:rPr lang="es-ES_tradnl" sz="1400" dirty="0" err="1" smtClean="0">
                <a:solidFill>
                  <a:prstClr val="black"/>
                </a:solidFill>
              </a:rPr>
              <a:t>Mirth</a:t>
            </a:r>
            <a:r>
              <a:rPr lang="es-ES_tradnl" sz="1400" dirty="0" smtClean="0">
                <a:solidFill>
                  <a:prstClr val="black"/>
                </a:solidFill>
              </a:rPr>
              <a:t>: </a:t>
            </a:r>
          </a:p>
          <a:p>
            <a:pPr lvl="0" latinLnBrk="0"/>
            <a:endParaRPr lang="es-ES_tradnl" sz="1400" dirty="0">
              <a:solidFill>
                <a:prstClr val="black"/>
              </a:solidFill>
            </a:endParaRPr>
          </a:p>
          <a:p>
            <a:pPr lvl="0" latinLnBrk="0"/>
            <a:r>
              <a:rPr lang="es-ES_tradnl" sz="1400" dirty="0">
                <a:solidFill>
                  <a:prstClr val="black"/>
                </a:solidFill>
                <a:hlinkClick r:id="rId3"/>
              </a:rPr>
              <a:t>https://</a:t>
            </a:r>
            <a:r>
              <a:rPr lang="es-ES_tradnl" sz="1400" dirty="0" smtClean="0">
                <a:solidFill>
                  <a:prstClr val="black"/>
                </a:solidFill>
                <a:hlinkClick r:id="rId3"/>
              </a:rPr>
              <a:t>github.com/heisenbergDev/MirthConnectWorkshop/tree/master/Exercises/Chapter1/1.1.2_OtherToolsFromMC</a:t>
            </a:r>
            <a:r>
              <a:rPr lang="es-ES_tradnl" sz="1400" dirty="0" smtClean="0">
                <a:solidFill>
                  <a:prstClr val="black"/>
                </a:solidFill>
              </a:rPr>
              <a:t> </a:t>
            </a:r>
            <a:endParaRPr lang="es-ES_tradnl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51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1.1.3 </a:t>
            </a:r>
            <a:r>
              <a:rPr lang="es-ES" sz="3200" dirty="0" smtClean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Open Source version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latinLnBrk="0"/>
            <a:r>
              <a:rPr lang="en-US" sz="1400" dirty="0" err="1" smtClean="0"/>
              <a:t>Gestión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usuarios</a:t>
            </a:r>
            <a:r>
              <a:rPr lang="en-US" sz="1400" dirty="0" smtClean="0"/>
              <a:t> </a:t>
            </a:r>
            <a:r>
              <a:rPr lang="en-US" sz="1400" dirty="0" err="1" smtClean="0"/>
              <a:t>básica</a:t>
            </a:r>
            <a:r>
              <a:rPr lang="en-US" sz="1400" dirty="0" smtClean="0"/>
              <a:t>: no hay </a:t>
            </a:r>
            <a:r>
              <a:rPr lang="en-US" sz="1400" dirty="0" err="1" smtClean="0"/>
              <a:t>perfiles</a:t>
            </a:r>
            <a:r>
              <a:rPr lang="en-US" sz="1400" dirty="0" smtClean="0"/>
              <a:t> </a:t>
            </a:r>
            <a:r>
              <a:rPr lang="en-US" sz="1400" dirty="0" err="1" smtClean="0"/>
              <a:t>ni</a:t>
            </a:r>
            <a:r>
              <a:rPr lang="en-US" sz="1400" dirty="0" smtClean="0"/>
              <a:t> </a:t>
            </a:r>
            <a:r>
              <a:rPr lang="en-US" sz="1400" dirty="0" err="1" smtClean="0"/>
              <a:t>grupos</a:t>
            </a:r>
            <a:r>
              <a:rPr lang="en-US" sz="1400" dirty="0" smtClean="0"/>
              <a:t>; </a:t>
            </a:r>
            <a:r>
              <a:rPr lang="en-US" sz="1400" dirty="0" err="1" smtClean="0"/>
              <a:t>todos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usuarios</a:t>
            </a:r>
            <a:r>
              <a:rPr lang="en-US" sz="1400" dirty="0" smtClean="0"/>
              <a:t>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hacer</a:t>
            </a:r>
            <a:r>
              <a:rPr lang="en-US" sz="1400" dirty="0" smtClean="0"/>
              <a:t> de </a:t>
            </a:r>
            <a:r>
              <a:rPr lang="en-US" sz="1400" dirty="0" err="1" smtClean="0"/>
              <a:t>todo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Configuración</a:t>
            </a:r>
            <a:r>
              <a:rPr lang="en-US" sz="1400" dirty="0" smtClean="0"/>
              <a:t> de las </a:t>
            </a:r>
            <a:r>
              <a:rPr lang="en-US" sz="1400" dirty="0" err="1" smtClean="0"/>
              <a:t>integraciones</a:t>
            </a:r>
            <a:r>
              <a:rPr lang="en-US" sz="1400" dirty="0" smtClean="0"/>
              <a:t>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, </a:t>
            </a:r>
            <a:r>
              <a:rPr lang="en-US" sz="1400" dirty="0" err="1" smtClean="0"/>
              <a:t>estructurados</a:t>
            </a:r>
            <a:r>
              <a:rPr lang="en-US" sz="1400" dirty="0" smtClean="0"/>
              <a:t> </a:t>
            </a:r>
            <a:r>
              <a:rPr lang="en-US" sz="1400" dirty="0" err="1" smtClean="0"/>
              <a:t>como</a:t>
            </a:r>
            <a:r>
              <a:rPr lang="en-US" sz="1400" dirty="0" smtClean="0"/>
              <a:t>: 1 </a:t>
            </a:r>
            <a:r>
              <a:rPr lang="en-US" sz="1400" dirty="0" err="1" smtClean="0"/>
              <a:t>conector</a:t>
            </a:r>
            <a:r>
              <a:rPr lang="en-US" sz="1400" dirty="0" smtClean="0"/>
              <a:t> “source”, N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“destination”.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smtClean="0"/>
              <a:t>Los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se </a:t>
            </a:r>
            <a:r>
              <a:rPr lang="en-US" sz="1400" dirty="0" err="1" smtClean="0"/>
              <a:t>crean</a:t>
            </a:r>
            <a:r>
              <a:rPr lang="en-US" sz="1400" dirty="0" smtClean="0"/>
              <a:t>, </a:t>
            </a:r>
            <a:r>
              <a:rPr lang="en-US" sz="1400" dirty="0" err="1" smtClean="0"/>
              <a:t>configuran</a:t>
            </a:r>
            <a:r>
              <a:rPr lang="en-US" sz="1400" dirty="0" smtClean="0"/>
              <a:t> y se </a:t>
            </a:r>
            <a:r>
              <a:rPr lang="en-US" sz="1400" dirty="0" err="1" smtClean="0"/>
              <a:t>despliegan</a:t>
            </a:r>
            <a:r>
              <a:rPr lang="en-US" sz="1400" dirty="0" smtClean="0"/>
              <a:t> (“deploy channel”); hasta que no se </a:t>
            </a:r>
            <a:r>
              <a:rPr lang="en-US" sz="1400" dirty="0" err="1" smtClean="0"/>
              <a:t>despliegan</a:t>
            </a:r>
            <a:r>
              <a:rPr lang="en-US" sz="1400" dirty="0" smtClean="0"/>
              <a:t>,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cambios</a:t>
            </a:r>
            <a:r>
              <a:rPr lang="en-US" sz="1400" dirty="0" smtClean="0"/>
              <a:t> no </a:t>
            </a:r>
            <a:r>
              <a:rPr lang="en-US" sz="1400" dirty="0" err="1" smtClean="0"/>
              <a:t>están</a:t>
            </a:r>
            <a:r>
              <a:rPr lang="en-US" sz="1400" dirty="0" smtClean="0"/>
              <a:t> </a:t>
            </a:r>
            <a:r>
              <a:rPr lang="en-US" sz="1400" dirty="0" err="1" smtClean="0"/>
              <a:t>disponibles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smtClean="0"/>
              <a:t>Gran </a:t>
            </a:r>
            <a:r>
              <a:rPr lang="en-US" sz="1400" dirty="0" err="1" smtClean="0"/>
              <a:t>variedad</a:t>
            </a:r>
            <a:r>
              <a:rPr lang="en-US" sz="1400" dirty="0" smtClean="0"/>
              <a:t> de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a la entrada/</a:t>
            </a:r>
            <a:r>
              <a:rPr lang="en-US" sz="1400" dirty="0" err="1" smtClean="0"/>
              <a:t>salida</a:t>
            </a:r>
            <a:r>
              <a:rPr lang="en-US" sz="1400" dirty="0" smtClean="0"/>
              <a:t> (</a:t>
            </a:r>
            <a:r>
              <a:rPr lang="en-US" sz="1400" dirty="0" err="1" smtClean="0"/>
              <a:t>todos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open source </a:t>
            </a:r>
            <a:r>
              <a:rPr lang="en-US" sz="1400" dirty="0" err="1" smtClean="0"/>
              <a:t>disponibles</a:t>
            </a:r>
            <a:r>
              <a:rPr lang="en-US" sz="1400" dirty="0" smtClean="0"/>
              <a:t> se </a:t>
            </a:r>
            <a:r>
              <a:rPr lang="en-US" sz="1400" dirty="0" err="1" smtClean="0"/>
              <a:t>entregan</a:t>
            </a:r>
            <a:r>
              <a:rPr lang="en-US" sz="1400" dirty="0" smtClean="0"/>
              <a:t> con </a:t>
            </a:r>
            <a:r>
              <a:rPr lang="en-US" sz="1400" dirty="0" err="1" smtClean="0"/>
              <a:t>cada</a:t>
            </a:r>
            <a:r>
              <a:rPr lang="en-US" sz="1400" dirty="0" smtClean="0"/>
              <a:t> </a:t>
            </a:r>
            <a:r>
              <a:rPr lang="en-US" sz="1400" dirty="0" err="1" smtClean="0"/>
              <a:t>versión</a:t>
            </a:r>
            <a:r>
              <a:rPr lang="en-US" sz="1400" dirty="0" smtClean="0"/>
              <a:t> de Mirth Connect).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smtClean="0"/>
              <a:t>Rule engine </a:t>
            </a:r>
            <a:r>
              <a:rPr lang="en-US" sz="1400" dirty="0" err="1" smtClean="0"/>
              <a:t>basado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“filters”, </a:t>
            </a:r>
            <a:r>
              <a:rPr lang="en-US" sz="1400" dirty="0" err="1" smtClean="0"/>
              <a:t>configurables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de entrada y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de </a:t>
            </a:r>
            <a:r>
              <a:rPr lang="en-US" sz="1400" dirty="0" err="1" smtClean="0"/>
              <a:t>salida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Transformaciones</a:t>
            </a:r>
            <a:r>
              <a:rPr lang="en-US" sz="1400" dirty="0" smtClean="0"/>
              <a:t> </a:t>
            </a:r>
            <a:r>
              <a:rPr lang="en-US" sz="1400" dirty="0" err="1" smtClean="0"/>
              <a:t>basadas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“</a:t>
            </a:r>
            <a:r>
              <a:rPr lang="en-US" sz="1400" dirty="0"/>
              <a:t>transformers” </a:t>
            </a:r>
            <a:r>
              <a:rPr lang="en-US" sz="1400" dirty="0" err="1"/>
              <a:t>configurables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conectores</a:t>
            </a:r>
            <a:r>
              <a:rPr lang="en-US" sz="1400" dirty="0"/>
              <a:t> de entrada y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los</a:t>
            </a:r>
            <a:r>
              <a:rPr lang="en-US" sz="1400" dirty="0"/>
              <a:t> de </a:t>
            </a:r>
            <a:r>
              <a:rPr lang="en-US" sz="1400" dirty="0" err="1"/>
              <a:t>salida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smtClean="0"/>
              <a:t>Se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grupos</a:t>
            </a:r>
            <a:r>
              <a:rPr lang="en-US" sz="1400" dirty="0" smtClean="0"/>
              <a:t> de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, </a:t>
            </a:r>
            <a:r>
              <a:rPr lang="en-US" sz="1400" dirty="0" err="1" smtClean="0"/>
              <a:t>relaciones</a:t>
            </a:r>
            <a:r>
              <a:rPr lang="en-US" sz="1400" dirty="0" smtClean="0"/>
              <a:t> de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entre </a:t>
            </a:r>
            <a:r>
              <a:rPr lang="en-US" sz="1400" dirty="0" err="1" smtClean="0"/>
              <a:t>si</a:t>
            </a:r>
            <a:r>
              <a:rPr lang="en-US" sz="1400" dirty="0" smtClean="0"/>
              <a:t>, </a:t>
            </a:r>
            <a:r>
              <a:rPr lang="en-US" sz="1400" dirty="0" err="1" smtClean="0"/>
              <a:t>etiquetas</a:t>
            </a:r>
            <a:r>
              <a:rPr lang="en-US" sz="1400" dirty="0" smtClean="0"/>
              <a:t>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3654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1.1.3 </a:t>
            </a:r>
            <a:r>
              <a:rPr lang="es-ES" sz="3200" dirty="0" smtClean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Open Source version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latinLnBrk="0"/>
            <a:r>
              <a:rPr lang="en-US" sz="1400" dirty="0" err="1" smtClean="0"/>
              <a:t>Javascript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las </a:t>
            </a:r>
            <a:r>
              <a:rPr lang="en-US" sz="1400" dirty="0" err="1" smtClean="0"/>
              <a:t>principales</a:t>
            </a:r>
            <a:r>
              <a:rPr lang="en-US" sz="1400" dirty="0" smtClean="0"/>
              <a:t> </a:t>
            </a:r>
            <a:r>
              <a:rPr lang="en-US" sz="1400" dirty="0" err="1" smtClean="0"/>
              <a:t>partes</a:t>
            </a:r>
            <a:r>
              <a:rPr lang="en-US" sz="1400" dirty="0" smtClean="0"/>
              <a:t> de Mirth Connect: global scripts, channel scripts, filters, transformers,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Posibilidad</a:t>
            </a:r>
            <a:r>
              <a:rPr lang="en-US" sz="1400" dirty="0" smtClean="0"/>
              <a:t> de </a:t>
            </a:r>
            <a:r>
              <a:rPr lang="en-US" sz="1400" dirty="0" err="1" smtClean="0"/>
              <a:t>importar</a:t>
            </a:r>
            <a:r>
              <a:rPr lang="en-US" sz="1400" dirty="0" smtClean="0"/>
              <a:t> </a:t>
            </a:r>
            <a:r>
              <a:rPr lang="en-US" sz="1400" dirty="0" err="1" smtClean="0"/>
              <a:t>librerías</a:t>
            </a:r>
            <a:r>
              <a:rPr lang="en-US" sz="1400" dirty="0" smtClean="0"/>
              <a:t> Java </a:t>
            </a:r>
            <a:r>
              <a:rPr lang="en-US" sz="1400" dirty="0" err="1" smtClean="0"/>
              <a:t>externas</a:t>
            </a:r>
            <a:r>
              <a:rPr lang="en-US" sz="1400" dirty="0" smtClean="0"/>
              <a:t> y </a:t>
            </a:r>
            <a:r>
              <a:rPr lang="en-US" sz="1400" dirty="0" err="1" smtClean="0"/>
              <a:t>usarlas</a:t>
            </a:r>
            <a:r>
              <a:rPr lang="en-US" sz="1400" dirty="0" smtClean="0"/>
              <a:t> </a:t>
            </a:r>
            <a:r>
              <a:rPr lang="en-US" sz="1400" dirty="0" err="1" smtClean="0"/>
              <a:t>dentro</a:t>
            </a:r>
            <a:r>
              <a:rPr lang="en-US" sz="1400" dirty="0" smtClean="0"/>
              <a:t> del </a:t>
            </a:r>
            <a:r>
              <a:rPr lang="en-US" sz="1400" dirty="0" err="1" smtClean="0"/>
              <a:t>código</a:t>
            </a:r>
            <a:r>
              <a:rPr lang="en-US" sz="1400" dirty="0" smtClean="0"/>
              <a:t> de Mirth.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smtClean="0"/>
              <a:t>Sistema </a:t>
            </a:r>
            <a:r>
              <a:rPr lang="en-US" sz="1400" dirty="0" err="1" smtClean="0"/>
              <a:t>básico</a:t>
            </a:r>
            <a:r>
              <a:rPr lang="en-US" sz="1400" dirty="0" smtClean="0"/>
              <a:t> de </a:t>
            </a:r>
            <a:r>
              <a:rPr lang="en-US" sz="1400" dirty="0" err="1" smtClean="0"/>
              <a:t>alertas</a:t>
            </a:r>
            <a:r>
              <a:rPr lang="en-US" sz="1400" dirty="0" smtClean="0"/>
              <a:t>: </a:t>
            </a:r>
            <a:r>
              <a:rPr lang="en-US" sz="1400" dirty="0" err="1" smtClean="0"/>
              <a:t>definición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acciones</a:t>
            </a:r>
            <a:r>
              <a:rPr lang="en-US" sz="1400" dirty="0" smtClean="0"/>
              <a:t> 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, </a:t>
            </a:r>
            <a:r>
              <a:rPr lang="en-US" sz="1400" dirty="0" err="1" smtClean="0"/>
              <a:t>elementos</a:t>
            </a:r>
            <a:r>
              <a:rPr lang="en-US" sz="1400" dirty="0" smtClean="0"/>
              <a:t> </a:t>
            </a:r>
            <a:r>
              <a:rPr lang="en-US" sz="1400" dirty="0" err="1" smtClean="0"/>
              <a:t>dentro</a:t>
            </a:r>
            <a:r>
              <a:rPr lang="en-US" sz="1400" dirty="0" smtClean="0"/>
              <a:t> del canal, </a:t>
            </a:r>
            <a:r>
              <a:rPr lang="en-US" sz="1400" dirty="0" err="1" smtClean="0"/>
              <a:t>uso</a:t>
            </a:r>
            <a:r>
              <a:rPr lang="en-US" sz="1400" dirty="0" smtClean="0"/>
              <a:t> de </a:t>
            </a:r>
            <a:r>
              <a:rPr lang="en-US" sz="1400" dirty="0" err="1" smtClean="0"/>
              <a:t>expresiones</a:t>
            </a:r>
            <a:r>
              <a:rPr lang="en-US" sz="1400" dirty="0" smtClean="0"/>
              <a:t> </a:t>
            </a:r>
            <a:r>
              <a:rPr lang="en-US" sz="1400" dirty="0" err="1" smtClean="0"/>
              <a:t>regulares</a:t>
            </a:r>
            <a:r>
              <a:rPr lang="en-US" sz="1400" dirty="0" smtClean="0"/>
              <a:t>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Eventos</a:t>
            </a:r>
            <a:r>
              <a:rPr lang="en-US" sz="1400" dirty="0" smtClean="0"/>
              <a:t> y </a:t>
            </a:r>
            <a:r>
              <a:rPr lang="en-US" sz="1400" dirty="0" err="1" smtClean="0"/>
              <a:t>monitorización</a:t>
            </a:r>
            <a:r>
              <a:rPr lang="en-US" sz="1400" dirty="0" smtClean="0"/>
              <a:t>: </a:t>
            </a:r>
            <a:r>
              <a:rPr lang="en-US" sz="1400" dirty="0" err="1" smtClean="0"/>
              <a:t>auditoría</a:t>
            </a:r>
            <a:r>
              <a:rPr lang="en-US" sz="1400" dirty="0" smtClean="0"/>
              <a:t> </a:t>
            </a:r>
            <a:r>
              <a:rPr lang="en-US" sz="1400" dirty="0" err="1" smtClean="0"/>
              <a:t>básica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principales</a:t>
            </a:r>
            <a:r>
              <a:rPr lang="en-US" sz="1400" dirty="0" smtClean="0"/>
              <a:t> </a:t>
            </a:r>
            <a:r>
              <a:rPr lang="en-US" sz="1400" dirty="0" err="1" smtClean="0"/>
              <a:t>eventos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Código</a:t>
            </a:r>
            <a:r>
              <a:rPr lang="en-US" sz="1400" dirty="0" smtClean="0"/>
              <a:t> </a:t>
            </a:r>
            <a:r>
              <a:rPr lang="en-US" sz="1400" dirty="0" err="1" smtClean="0"/>
              <a:t>fuente</a:t>
            </a:r>
            <a:r>
              <a:rPr lang="en-US" sz="1400" dirty="0" smtClean="0"/>
              <a:t> </a:t>
            </a:r>
            <a:r>
              <a:rPr lang="en-US" sz="1400" dirty="0" err="1" smtClean="0"/>
              <a:t>disponible</a:t>
            </a:r>
            <a:r>
              <a:rPr lang="en-US" sz="1400" dirty="0" smtClean="0"/>
              <a:t>: </a:t>
            </a:r>
            <a:r>
              <a:rPr lang="en-US" sz="1400" dirty="0" err="1" smtClean="0"/>
              <a:t>posibilidad</a:t>
            </a:r>
            <a:r>
              <a:rPr lang="en-US" sz="1400" dirty="0" smtClean="0"/>
              <a:t> de </a:t>
            </a:r>
            <a:r>
              <a:rPr lang="en-US" sz="1400" dirty="0" err="1" smtClean="0"/>
              <a:t>desarrollar</a:t>
            </a:r>
            <a:r>
              <a:rPr lang="en-US" sz="1400" dirty="0" smtClean="0"/>
              <a:t> </a:t>
            </a:r>
            <a:r>
              <a:rPr lang="en-US" sz="1400" dirty="0" err="1" smtClean="0"/>
              <a:t>nuevos</a:t>
            </a:r>
            <a:r>
              <a:rPr lang="en-US" sz="1400" dirty="0" smtClean="0"/>
              <a:t>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y </a:t>
            </a:r>
            <a:r>
              <a:rPr lang="en-US" sz="1400" dirty="0" err="1" smtClean="0"/>
              <a:t>extensiones</a:t>
            </a:r>
            <a:r>
              <a:rPr lang="en-US" sz="1400" dirty="0"/>
              <a:t> </a:t>
            </a:r>
            <a:r>
              <a:rPr lang="en-US" sz="1400" dirty="0" smtClean="0"/>
              <a:t>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 (o </a:t>
            </a:r>
            <a:r>
              <a:rPr lang="en-US" sz="1400" dirty="0" err="1" smtClean="0"/>
              <a:t>incluso</a:t>
            </a:r>
            <a:r>
              <a:rPr lang="en-US" sz="1400" dirty="0" smtClean="0"/>
              <a:t> </a:t>
            </a:r>
            <a:r>
              <a:rPr lang="en-US" sz="1400" dirty="0" err="1" smtClean="0"/>
              <a:t>generar</a:t>
            </a:r>
            <a:r>
              <a:rPr lang="en-US" sz="1400" dirty="0" smtClean="0"/>
              <a:t> </a:t>
            </a:r>
            <a:r>
              <a:rPr lang="en-US" sz="1400" dirty="0" err="1" smtClean="0"/>
              <a:t>versiones</a:t>
            </a:r>
            <a:r>
              <a:rPr lang="en-US" sz="1400" dirty="0" smtClean="0"/>
              <a:t> de Mirth </a:t>
            </a:r>
            <a:r>
              <a:rPr lang="en-US" sz="1400" dirty="0" err="1" smtClean="0"/>
              <a:t>propias</a:t>
            </a:r>
            <a:r>
              <a:rPr lang="en-US" sz="1400" dirty="0" smtClean="0"/>
              <a:t>).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Fomenta</a:t>
            </a:r>
            <a:r>
              <a:rPr lang="en-US" sz="1400" dirty="0" smtClean="0"/>
              <a:t> la </a:t>
            </a:r>
            <a:r>
              <a:rPr lang="en-US" sz="1400" dirty="0" err="1" smtClean="0"/>
              <a:t>reutilización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código</a:t>
            </a:r>
            <a:r>
              <a:rPr lang="en-US" sz="1400" dirty="0" smtClean="0"/>
              <a:t>: global scripts, libraries/code templates, external </a:t>
            </a:r>
            <a:r>
              <a:rPr lang="en-US" sz="1400" dirty="0" err="1" smtClean="0"/>
              <a:t>Javascript</a:t>
            </a:r>
            <a:r>
              <a:rPr lang="en-US" sz="1400" dirty="0" smtClean="0"/>
              <a:t> files,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  <a:p>
            <a:pPr latinLnBrk="0"/>
            <a:endParaRPr lang="en-US" sz="1400" dirty="0"/>
          </a:p>
          <a:p>
            <a:pPr latinLnBrk="0"/>
            <a:r>
              <a:rPr lang="en-US" sz="1400" dirty="0" err="1" smtClean="0"/>
              <a:t>Aplicaicón</a:t>
            </a:r>
            <a:r>
              <a:rPr lang="en-US" sz="1400" dirty="0" smtClean="0"/>
              <a:t> de </a:t>
            </a:r>
            <a:r>
              <a:rPr lang="en-US" sz="1400" dirty="0" err="1" smtClean="0"/>
              <a:t>gestión</a:t>
            </a:r>
            <a:r>
              <a:rPr lang="en-US" sz="1400" dirty="0" smtClean="0"/>
              <a:t> Java Web Start </a:t>
            </a:r>
            <a:r>
              <a:rPr lang="en-US" sz="1400" dirty="0" err="1" smtClean="0"/>
              <a:t>lista</a:t>
            </a:r>
            <a:r>
              <a:rPr lang="en-US" sz="1400" dirty="0" smtClean="0"/>
              <a:t> para </a:t>
            </a:r>
            <a:r>
              <a:rPr lang="en-US" sz="1400" dirty="0" err="1" smtClean="0"/>
              <a:t>usar</a:t>
            </a:r>
            <a:r>
              <a:rPr lang="en-US" sz="1400" dirty="0" smtClean="0"/>
              <a:t> (a </a:t>
            </a:r>
            <a:r>
              <a:rPr lang="en-US" sz="1400" dirty="0" err="1" smtClean="0"/>
              <a:t>pesar</a:t>
            </a:r>
            <a:r>
              <a:rPr lang="en-US" sz="1400" dirty="0" smtClean="0"/>
              <a:t> de </a:t>
            </a:r>
            <a:r>
              <a:rPr lang="en-US" sz="1400" dirty="0" err="1" smtClean="0"/>
              <a:t>ser</a:t>
            </a:r>
            <a:r>
              <a:rPr lang="en-US" sz="1400" dirty="0" smtClean="0"/>
              <a:t> Java), </a:t>
            </a:r>
            <a:r>
              <a:rPr lang="en-US" sz="1400" dirty="0" err="1" smtClean="0"/>
              <a:t>intuitiva</a:t>
            </a:r>
            <a:r>
              <a:rPr lang="en-US" sz="1400" dirty="0" smtClean="0"/>
              <a:t> y </a:t>
            </a:r>
            <a:r>
              <a:rPr lang="en-US" sz="1400" dirty="0" err="1" smtClean="0"/>
              <a:t>completa</a:t>
            </a:r>
            <a:r>
              <a:rPr lang="en-US" sz="1400" dirty="0" smtClean="0"/>
              <a:t> que </a:t>
            </a:r>
            <a:r>
              <a:rPr lang="en-US" sz="1400" dirty="0" err="1" smtClean="0"/>
              <a:t>permite</a:t>
            </a:r>
            <a:r>
              <a:rPr lang="en-US" sz="1400" dirty="0" smtClean="0"/>
              <a:t> la </a:t>
            </a:r>
            <a:r>
              <a:rPr lang="en-US" sz="1400" dirty="0" err="1" smtClean="0"/>
              <a:t>rápida</a:t>
            </a:r>
            <a:r>
              <a:rPr lang="en-US" sz="1400" dirty="0" smtClean="0"/>
              <a:t> </a:t>
            </a:r>
            <a:r>
              <a:rPr lang="en-US" sz="1400" dirty="0" err="1" smtClean="0"/>
              <a:t>visualización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errores</a:t>
            </a:r>
            <a:r>
              <a:rPr lang="en-US" sz="1400" dirty="0" smtClean="0"/>
              <a:t>, colas, </a:t>
            </a:r>
            <a:r>
              <a:rPr lang="en-US" sz="1400" dirty="0" err="1" smtClean="0"/>
              <a:t>bloqueos</a:t>
            </a:r>
            <a:r>
              <a:rPr lang="en-US" sz="1400" dirty="0" smtClean="0"/>
              <a:t>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smtClean="0"/>
              <a:t>Y lo </a:t>
            </a:r>
            <a:r>
              <a:rPr lang="en-US" sz="1400" dirty="0" err="1" smtClean="0"/>
              <a:t>mejor</a:t>
            </a:r>
            <a:r>
              <a:rPr lang="en-US" sz="1400" dirty="0" smtClean="0"/>
              <a:t>…..un </a:t>
            </a:r>
            <a:r>
              <a:rPr lang="en-US" sz="1400" dirty="0" err="1" smtClean="0"/>
              <a:t>completo</a:t>
            </a:r>
            <a:r>
              <a:rPr lang="en-US" sz="1400" dirty="0" smtClean="0"/>
              <a:t> API REST que </a:t>
            </a:r>
            <a:r>
              <a:rPr lang="en-US" sz="1400" dirty="0" err="1" smtClean="0"/>
              <a:t>fomenta</a:t>
            </a:r>
            <a:r>
              <a:rPr lang="en-US" sz="1400" dirty="0" smtClean="0"/>
              <a:t> la </a:t>
            </a:r>
            <a:r>
              <a:rPr lang="en-US" sz="1400" dirty="0" err="1" smtClean="0"/>
              <a:t>integración</a:t>
            </a:r>
            <a:r>
              <a:rPr lang="en-US" sz="1400" dirty="0" smtClean="0"/>
              <a:t> con </a:t>
            </a:r>
            <a:r>
              <a:rPr lang="en-US" sz="1400" dirty="0" err="1" smtClean="0"/>
              <a:t>herramientas</a:t>
            </a:r>
            <a:r>
              <a:rPr lang="en-US" sz="1400" dirty="0" smtClean="0"/>
              <a:t> 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 y/o </a:t>
            </a:r>
            <a:r>
              <a:rPr lang="en-US" sz="1400" dirty="0" err="1" smtClean="0"/>
              <a:t>externas</a:t>
            </a:r>
            <a:r>
              <a:rPr lang="en-US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440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Agenda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96186" y="908720"/>
            <a:ext cx="7200800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/>
              <a:t>DÍA 07/10/2017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1. INTRODUCCIÓN A </a:t>
            </a:r>
            <a:r>
              <a:rPr lang="es-ES" sz="1400" dirty="0" smtClean="0"/>
              <a:t>MC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1.1 Información básica </a:t>
            </a:r>
            <a:r>
              <a:rPr lang="es-ES" sz="1400" dirty="0" smtClean="0"/>
              <a:t>de Mirth Connect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1.1.1 Introducción a Mirth </a:t>
            </a:r>
            <a:r>
              <a:rPr lang="es-ES" sz="1400" dirty="0" smtClean="0"/>
              <a:t>Connect</a:t>
            </a:r>
            <a:r>
              <a:rPr lang="es-ES" sz="1400" dirty="0"/>
              <a:t>.</a:t>
            </a:r>
            <a:br>
              <a:rPr lang="es-ES" sz="1400" dirty="0"/>
            </a:br>
            <a:r>
              <a:rPr lang="es-ES" sz="1400" dirty="0"/>
              <a:t>1.1.2 Otras Herramientas </a:t>
            </a:r>
            <a:r>
              <a:rPr lang="es-ES" sz="1400" dirty="0" smtClean="0"/>
              <a:t>Mirth.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1.1.3 Capacidad y </a:t>
            </a:r>
            <a:r>
              <a:rPr lang="es-ES" sz="1400" dirty="0" smtClean="0"/>
              <a:t>prestaciones.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1.2 Instalación y </a:t>
            </a:r>
            <a:r>
              <a:rPr lang="es-ES" sz="1400" dirty="0" smtClean="0"/>
              <a:t>optimización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1.2.1 Instalación básica/Parámetros recomendados o a tener en cuenta</a:t>
            </a:r>
            <a:r>
              <a:rPr lang="es-ES" sz="1400" dirty="0" smtClean="0"/>
              <a:t>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1.2.2 </a:t>
            </a:r>
            <a:r>
              <a:rPr lang="es-ES" sz="1400" dirty="0"/>
              <a:t>Creación/Modificación plugins</a:t>
            </a:r>
            <a:r>
              <a:rPr lang="es-ES" sz="1400" dirty="0" smtClean="0"/>
              <a:t>.</a:t>
            </a:r>
          </a:p>
          <a:p>
            <a:r>
              <a:rPr lang="es-ES" sz="1400" dirty="0" smtClean="0"/>
              <a:t>1.2.3 </a:t>
            </a:r>
            <a:r>
              <a:rPr lang="es-ES" sz="1400" dirty="0"/>
              <a:t>Actualización versiones de librerías.</a:t>
            </a:r>
            <a:br>
              <a:rPr lang="es-ES" sz="1400" dirty="0"/>
            </a:br>
            <a:r>
              <a:rPr lang="es-ES" sz="1400" dirty="0" smtClean="0"/>
              <a:t>1.2.4 </a:t>
            </a:r>
            <a:r>
              <a:rPr lang="es-ES" sz="1400" dirty="0"/>
              <a:t>Buenas prácticas.</a:t>
            </a:r>
            <a:br>
              <a:rPr lang="es-ES" sz="1400" dirty="0"/>
            </a:b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2. </a:t>
            </a:r>
            <a:r>
              <a:rPr lang="es-ES" sz="1400" dirty="0" smtClean="0"/>
              <a:t>ARQUITECTURA</a:t>
            </a:r>
          </a:p>
          <a:p>
            <a:endParaRPr lang="es-ES" sz="1400" dirty="0" smtClean="0"/>
          </a:p>
          <a:p>
            <a:r>
              <a:rPr lang="es-ES" sz="1400" dirty="0" smtClean="0"/>
              <a:t>2.1 </a:t>
            </a:r>
            <a:r>
              <a:rPr lang="es-ES" sz="1400" dirty="0"/>
              <a:t>Canales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2.1.1 </a:t>
            </a:r>
            <a:r>
              <a:rPr lang="es-ES" sz="1400" dirty="0"/>
              <a:t>Introducción y conceptos básicos</a:t>
            </a:r>
            <a:r>
              <a:rPr lang="es-ES" sz="1400" dirty="0" smtClean="0"/>
              <a:t>.</a:t>
            </a:r>
          </a:p>
          <a:p>
            <a:r>
              <a:rPr lang="es-ES" sz="1400" dirty="0" smtClean="0"/>
              <a:t>2.1.2 </a:t>
            </a:r>
            <a:r>
              <a:rPr lang="es-ES" sz="1400" dirty="0"/>
              <a:t>Conectores y transformadores de </a:t>
            </a:r>
            <a:r>
              <a:rPr lang="es-ES" sz="1400" dirty="0" smtClean="0"/>
              <a:t>origen/destino.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2.1.3 </a:t>
            </a:r>
            <a:r>
              <a:rPr lang="es-ES" sz="1400" dirty="0"/>
              <a:t>Filtros de aceptación o rechazo basado en reglas.</a:t>
            </a:r>
            <a:br>
              <a:rPr lang="es-ES" sz="1400" dirty="0"/>
            </a:br>
            <a:r>
              <a:rPr lang="es-ES" sz="1400" dirty="0" smtClean="0"/>
              <a:t>2.1.4 </a:t>
            </a:r>
            <a:r>
              <a:rPr lang="es-ES" sz="1400" dirty="0"/>
              <a:t>Transformadores de mensajes</a:t>
            </a:r>
            <a:r>
              <a:rPr lang="es-ES" sz="1400" dirty="0" smtClean="0"/>
              <a:t>.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1.1.3 </a:t>
            </a:r>
            <a:r>
              <a:rPr lang="es-ES" sz="3200" dirty="0" smtClean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MC Appliance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latinLnBrk="0"/>
            <a:r>
              <a:rPr lang="en-US" sz="1400" b="1" dirty="0" smtClean="0"/>
              <a:t>Hosted: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marL="0" indent="0" latinLnBrk="0">
              <a:buFont typeface="Arial" pitchFamily="34" charset="0"/>
              <a:buNone/>
            </a:pPr>
            <a:endParaRPr lang="en-US" sz="1400" b="1" dirty="0" smtClean="0"/>
          </a:p>
          <a:p>
            <a:pPr latinLnBrk="0"/>
            <a:endParaRPr lang="en-US" sz="1400" dirty="0" smtClean="0"/>
          </a:p>
        </p:txBody>
      </p:sp>
      <p:pic>
        <p:nvPicPr>
          <p:cNvPr id="1026" name="Picture 2" descr="C:\Users\villacem\Documents\Roche\EPEO_project\MirthConceptKeynote\2017_MirthConnectWorkshop\doc\applianceHost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930" y="1244644"/>
            <a:ext cx="4032448" cy="538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24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1.1.3 </a:t>
            </a:r>
            <a:r>
              <a:rPr lang="es-ES" sz="3200" dirty="0" smtClean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MC Appliance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latinLnBrk="0"/>
            <a:r>
              <a:rPr lang="en-US" sz="1400" b="1" dirty="0" smtClean="0"/>
              <a:t>Virtual: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marL="0" indent="0" latinLnBrk="0">
              <a:buFont typeface="Arial" pitchFamily="34" charset="0"/>
              <a:buNone/>
            </a:pPr>
            <a:endParaRPr lang="en-US" sz="1400" b="1" dirty="0" smtClean="0"/>
          </a:p>
          <a:p>
            <a:pPr latinLnBrk="0"/>
            <a:endParaRPr lang="en-US" sz="1400" dirty="0" smtClean="0"/>
          </a:p>
        </p:txBody>
      </p:sp>
      <p:pic>
        <p:nvPicPr>
          <p:cNvPr id="2050" name="Picture 2" descr="C:\Users\villacem\Documents\Roche\EPEO_project\MirthConceptKeynote\2017_MirthConnectWorkshop\doc\applianceVirtu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387534"/>
            <a:ext cx="4981575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83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1.1.3 </a:t>
            </a:r>
            <a:r>
              <a:rPr lang="es-ES" sz="3200" dirty="0" smtClean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MC Appliance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latinLnBrk="0"/>
            <a:r>
              <a:rPr lang="en-US" sz="1400" b="1" dirty="0" smtClean="0"/>
              <a:t>Hardware: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marL="0" indent="0" latinLnBrk="0">
              <a:buFont typeface="Arial" pitchFamily="34" charset="0"/>
              <a:buNone/>
            </a:pPr>
            <a:endParaRPr lang="en-US" sz="1400" b="1" dirty="0" smtClean="0"/>
          </a:p>
          <a:p>
            <a:pPr latinLnBrk="0"/>
            <a:endParaRPr lang="en-US" sz="1400" dirty="0" smtClean="0"/>
          </a:p>
        </p:txBody>
      </p:sp>
      <p:pic>
        <p:nvPicPr>
          <p:cNvPr id="3074" name="Picture 2" descr="C:\Users\villacem\Documents\Roche\EPEO_project\MirthConceptKeynote\2017_MirthConnectWorkshop\doc\applianceHardwa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268760"/>
            <a:ext cx="3096344" cy="531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973294"/>
            <a:ext cx="5579044" cy="1039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183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1.1.3 </a:t>
            </a:r>
            <a:r>
              <a:rPr lang="es-ES" sz="3200" dirty="0" smtClean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/>
              <a:t>e</a:t>
            </a:r>
            <a:r>
              <a:rPr lang="en-US" sz="1400" b="1" dirty="0" err="1" smtClean="0"/>
              <a:t>xtensiones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405" y="1772816"/>
            <a:ext cx="7414280" cy="407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6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/>
              <a:t>e</a:t>
            </a:r>
            <a:r>
              <a:rPr lang="en-US" sz="1400" b="1" dirty="0" err="1" smtClean="0"/>
              <a:t>xtensiones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022" y="1700808"/>
            <a:ext cx="7410805" cy="407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18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/>
              <a:t>e</a:t>
            </a:r>
            <a:r>
              <a:rPr lang="en-US" sz="1400" b="1" dirty="0" err="1" smtClean="0"/>
              <a:t>xtensiones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803" y="1628801"/>
            <a:ext cx="737431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7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/>
              <a:t>e</a:t>
            </a:r>
            <a:r>
              <a:rPr lang="en-US" sz="1400" b="1" dirty="0" err="1" smtClean="0"/>
              <a:t>xtensiones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36" y="1700808"/>
            <a:ext cx="7384801" cy="410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11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/>
              <a:t>e</a:t>
            </a:r>
            <a:r>
              <a:rPr lang="en-US" sz="1400" b="1" dirty="0" err="1" smtClean="0"/>
              <a:t>xtensiones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36" y="1618559"/>
            <a:ext cx="7314652" cy="405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9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/>
              <a:t>e</a:t>
            </a:r>
            <a:r>
              <a:rPr lang="en-US" sz="1400" b="1" dirty="0" err="1" smtClean="0"/>
              <a:t>xtensiones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36" y="1765981"/>
            <a:ext cx="7393026" cy="425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5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 smtClean="0"/>
              <a:t>precios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287555"/>
            <a:ext cx="4881458" cy="543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7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Agenda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96186" y="908720"/>
            <a:ext cx="7200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/>
              <a:t>DÍA 07/10/2017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2.2 </a:t>
            </a:r>
            <a:r>
              <a:rPr lang="es-ES" sz="1400" dirty="0"/>
              <a:t>Conectores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2.2.1 </a:t>
            </a:r>
            <a:r>
              <a:rPr lang="es-ES" sz="1400" dirty="0"/>
              <a:t>Introducción y conceptos básicos</a:t>
            </a:r>
            <a:r>
              <a:rPr lang="es-ES" sz="1400" dirty="0" smtClean="0"/>
              <a:t>.</a:t>
            </a:r>
          </a:p>
          <a:p>
            <a:r>
              <a:rPr lang="es-ES" sz="1400" dirty="0" smtClean="0"/>
              <a:t>2.2.2 </a:t>
            </a:r>
            <a:r>
              <a:rPr lang="es-ES" sz="1400" dirty="0"/>
              <a:t>Tipo de Conectores.</a:t>
            </a:r>
            <a:br>
              <a:rPr lang="es-ES" sz="1400" dirty="0"/>
            </a:br>
            <a:r>
              <a:rPr lang="es-ES" sz="1400" dirty="0" smtClean="0"/>
              <a:t>2.2.3 </a:t>
            </a:r>
            <a:r>
              <a:rPr lang="es-ES" sz="1400" dirty="0"/>
              <a:t>Protocolos (LLP, TCP/IP, HTTP, XML, JSON, WS con SOAP).</a:t>
            </a:r>
            <a:br>
              <a:rPr lang="es-ES" sz="1400" dirty="0"/>
            </a:br>
            <a:r>
              <a:rPr lang="es-ES" sz="1400" dirty="0" smtClean="0"/>
              <a:t>2.2.4 </a:t>
            </a:r>
            <a:r>
              <a:rPr lang="es-ES" sz="1400" dirty="0"/>
              <a:t>Conexiones con bases de datos y sistema de ficheros</a:t>
            </a:r>
            <a:r>
              <a:rPr lang="es-ES" sz="1400" dirty="0" smtClean="0"/>
              <a:t>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2.2.5 </a:t>
            </a:r>
            <a:r>
              <a:rPr lang="es-ES" sz="1400" dirty="0"/>
              <a:t>Configuración de Conectores.</a:t>
            </a:r>
            <a:endParaRPr lang="en-US" sz="1400" dirty="0"/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2.3 Desarrollo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2.3.1 </a:t>
            </a:r>
            <a:r>
              <a:rPr lang="es-ES" sz="1400" dirty="0"/>
              <a:t>Llamadas a WS de </a:t>
            </a:r>
            <a:r>
              <a:rPr lang="es-ES" sz="1400" dirty="0" smtClean="0"/>
              <a:t>producto/endpoints.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 smtClean="0"/>
              <a:t>2.3.2 APIs.</a:t>
            </a:r>
          </a:p>
          <a:p>
            <a:r>
              <a:rPr lang="es-ES" sz="1400" dirty="0" smtClean="0"/>
              <a:t>2.3.3 Buenas prácticas en desarrollo de canales.</a:t>
            </a:r>
          </a:p>
          <a:p>
            <a:endParaRPr lang="es-ES" sz="1400" dirty="0"/>
          </a:p>
          <a:p>
            <a:r>
              <a:rPr lang="es-ES" sz="1400" b="1" dirty="0"/>
              <a:t>DÍA </a:t>
            </a:r>
            <a:r>
              <a:rPr lang="es-ES" sz="1400" b="1" dirty="0" smtClean="0"/>
              <a:t>21/10/2017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3. ALERTAS Y MONITORIZACIÓN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3.1 Introducción y conceptos </a:t>
            </a:r>
            <a:r>
              <a:rPr lang="es-ES" sz="1400" dirty="0" smtClean="0"/>
              <a:t>básicos.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3.2 Configuración de </a:t>
            </a:r>
            <a:r>
              <a:rPr lang="es-ES" sz="1400" dirty="0" smtClean="0"/>
              <a:t>Alertas.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3.3 </a:t>
            </a:r>
            <a:r>
              <a:rPr lang="es-ES" sz="1400" dirty="0" smtClean="0"/>
              <a:t>Monitorización.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3.4 Actuaciones </a:t>
            </a:r>
            <a:r>
              <a:rPr lang="es-ES" sz="1400" dirty="0" smtClean="0"/>
              <a:t>automatizadas.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81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1.1.3 </a:t>
            </a:r>
            <a:r>
              <a:rPr lang="es-ES" sz="3200" dirty="0">
                <a:solidFill>
                  <a:prstClr val="black"/>
                </a:solidFill>
              </a:rPr>
              <a:t>Capacidad y prestaciones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 </a:t>
            </a:r>
            <a:r>
              <a:rPr lang="en-US" sz="1400" b="1" dirty="0" err="1" smtClean="0"/>
              <a:t>precios</a:t>
            </a:r>
            <a:r>
              <a:rPr lang="en-US" sz="1400" b="1" dirty="0" smtClean="0"/>
              <a:t> Enterprise.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81" y="2564904"/>
            <a:ext cx="74930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9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1. </a:t>
            </a:r>
            <a:r>
              <a:rPr lang="es-ES_tradnl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Introducción a MC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5" name="CuadroTexto 4"/>
          <p:cNvSpPr txBox="1"/>
          <p:nvPr/>
        </p:nvSpPr>
        <p:spPr>
          <a:xfrm>
            <a:off x="2232287" y="1124744"/>
            <a:ext cx="4575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 smtClean="0"/>
              <a:t>1.2 Instalación y optimización</a:t>
            </a:r>
            <a:endParaRPr lang="es-ES_tradnl" sz="2400" b="1" dirty="0"/>
          </a:p>
        </p:txBody>
      </p:sp>
      <p:pic>
        <p:nvPicPr>
          <p:cNvPr id="2050" name="Picture 2" descr="C:\Users\villacem\Documents\Roche\EPEO_project\MirthConceptKeynote\2017_MirthConnectWorkshop\doc\mirth-connect-download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708920"/>
            <a:ext cx="2448272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51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19"/>
            <a:ext cx="7391991" cy="5812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cuenta.</a:t>
            </a:r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n-US" sz="1400" b="1" dirty="0" smtClean="0"/>
          </a:p>
          <a:p>
            <a:pPr marL="0" indent="0" latinLnBrk="0">
              <a:buNone/>
            </a:pPr>
            <a:r>
              <a:rPr lang="en-US" sz="1400" dirty="0"/>
              <a:t>Mirth Connect Server </a:t>
            </a:r>
            <a:r>
              <a:rPr lang="en-US" sz="1400" dirty="0" err="1"/>
              <a:t>es</a:t>
            </a:r>
            <a:r>
              <a:rPr lang="en-US" sz="1400" dirty="0"/>
              <a:t> </a:t>
            </a:r>
            <a:r>
              <a:rPr lang="en-US" sz="1400" dirty="0" err="1"/>
              <a:t>una</a:t>
            </a:r>
            <a:r>
              <a:rPr lang="en-US" sz="1400" dirty="0"/>
              <a:t> </a:t>
            </a:r>
            <a:r>
              <a:rPr lang="en-US" sz="1400" dirty="0" err="1"/>
              <a:t>aplicación</a:t>
            </a:r>
            <a:r>
              <a:rPr lang="en-US" sz="1400" dirty="0"/>
              <a:t> </a:t>
            </a:r>
            <a:r>
              <a:rPr lang="en-US" sz="1400" dirty="0" err="1"/>
              <a:t>completamente</a:t>
            </a:r>
            <a:r>
              <a:rPr lang="en-US" sz="1400" dirty="0"/>
              <a:t> </a:t>
            </a:r>
            <a:r>
              <a:rPr lang="en-US" sz="1400" dirty="0" err="1"/>
              <a:t>independiente</a:t>
            </a:r>
            <a:r>
              <a:rPr lang="en-US" sz="1400" dirty="0"/>
              <a:t> </a:t>
            </a:r>
            <a:r>
              <a:rPr lang="en-US" sz="1400" dirty="0" err="1"/>
              <a:t>que</a:t>
            </a:r>
            <a:r>
              <a:rPr lang="en-US" sz="1400" dirty="0"/>
              <a:t> no </a:t>
            </a:r>
            <a:r>
              <a:rPr lang="en-US" sz="1400" dirty="0" err="1"/>
              <a:t>requiere</a:t>
            </a:r>
            <a:r>
              <a:rPr lang="en-US" sz="1400" dirty="0"/>
              <a:t> </a:t>
            </a:r>
            <a:r>
              <a:rPr lang="en-US" sz="1400" dirty="0" err="1"/>
              <a:t>ningún</a:t>
            </a:r>
            <a:r>
              <a:rPr lang="en-US" sz="1400" dirty="0"/>
              <a:t> </a:t>
            </a:r>
            <a:r>
              <a:rPr lang="en-US" sz="1400" dirty="0" err="1"/>
              <a:t>tipo</a:t>
            </a:r>
            <a:r>
              <a:rPr lang="en-US" sz="1400" dirty="0"/>
              <a:t> de </a:t>
            </a:r>
            <a:r>
              <a:rPr lang="en-US" sz="1400" dirty="0" err="1"/>
              <a:t>servidor</a:t>
            </a:r>
            <a:r>
              <a:rPr lang="en-US" sz="1400" dirty="0"/>
              <a:t> de </a:t>
            </a:r>
            <a:r>
              <a:rPr lang="en-US" sz="1400" dirty="0" err="1"/>
              <a:t>aplicaciones</a:t>
            </a:r>
            <a:r>
              <a:rPr lang="en-US" sz="1400" dirty="0"/>
              <a:t>. Mirth Connect Server y Mirth Connect Administrator son </a:t>
            </a:r>
            <a:r>
              <a:rPr lang="en-US" sz="1400" dirty="0" err="1"/>
              <a:t>aplicaciones</a:t>
            </a:r>
            <a:r>
              <a:rPr lang="en-US" sz="1400" dirty="0"/>
              <a:t> </a:t>
            </a:r>
            <a:r>
              <a:rPr lang="en-US" sz="1400" dirty="0" err="1"/>
              <a:t>multiplataforma</a:t>
            </a:r>
            <a:r>
              <a:rPr lang="en-US" sz="1400" dirty="0"/>
              <a:t> </a:t>
            </a:r>
            <a:r>
              <a:rPr lang="en-US" sz="1400" dirty="0" err="1"/>
              <a:t>que</a:t>
            </a:r>
            <a:r>
              <a:rPr lang="en-US" sz="1400" dirty="0"/>
              <a:t> </a:t>
            </a:r>
            <a:r>
              <a:rPr lang="en-US" sz="1400" dirty="0" err="1"/>
              <a:t>sólo</a:t>
            </a:r>
            <a:r>
              <a:rPr lang="en-US" sz="1400" dirty="0"/>
              <a:t> </a:t>
            </a:r>
            <a:r>
              <a:rPr lang="en-US" sz="1400" dirty="0" err="1"/>
              <a:t>requieren</a:t>
            </a:r>
            <a:r>
              <a:rPr lang="en-US" sz="1400" dirty="0"/>
              <a:t> un JRE de Oracle. Las </a:t>
            </a:r>
            <a:r>
              <a:rPr lang="en-US" sz="1400" dirty="0" err="1"/>
              <a:t>versiones</a:t>
            </a:r>
            <a:r>
              <a:rPr lang="en-US" sz="1400" dirty="0"/>
              <a:t> compatibles de JRE </a:t>
            </a:r>
            <a:r>
              <a:rPr lang="en-US" sz="1400" dirty="0" err="1"/>
              <a:t>aparecen</a:t>
            </a:r>
            <a:r>
              <a:rPr lang="en-US" sz="1400" dirty="0"/>
              <a:t> en </a:t>
            </a:r>
            <a:r>
              <a:rPr lang="en-US" sz="1400" dirty="0" err="1"/>
              <a:t>esta</a:t>
            </a:r>
            <a:r>
              <a:rPr lang="en-US" sz="1400" dirty="0"/>
              <a:t> </a:t>
            </a:r>
            <a:r>
              <a:rPr lang="en-US" sz="1400" dirty="0" err="1"/>
              <a:t>tabla</a:t>
            </a:r>
            <a:r>
              <a:rPr lang="en-US" sz="1400" dirty="0"/>
              <a:t>: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b="1" dirty="0" smtClean="0"/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marL="0" indent="0" latinLnBrk="0">
              <a:buFont typeface="Arial" pitchFamily="34" charset="0"/>
              <a:buNone/>
            </a:pPr>
            <a:endParaRPr lang="en-US" sz="1400" b="1" dirty="0" smtClean="0"/>
          </a:p>
          <a:p>
            <a:pPr marL="0" indent="0" latinLnBrk="0">
              <a:buFont typeface="Arial" pitchFamily="34" charset="0"/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smtClean="0"/>
              <a:t>Mirth </a:t>
            </a:r>
            <a:r>
              <a:rPr lang="en-US" sz="1400" dirty="0"/>
              <a:t>Connect Server </a:t>
            </a:r>
            <a:r>
              <a:rPr lang="en-US" sz="1400" dirty="0" err="1"/>
              <a:t>requiere</a:t>
            </a:r>
            <a:r>
              <a:rPr lang="en-US" sz="1400" dirty="0"/>
              <a:t> </a:t>
            </a:r>
            <a:r>
              <a:rPr lang="en-US" sz="1400" dirty="0" err="1"/>
              <a:t>una</a:t>
            </a:r>
            <a:r>
              <a:rPr lang="en-US" sz="1400" dirty="0"/>
              <a:t> base de </a:t>
            </a:r>
            <a:r>
              <a:rPr lang="en-US" sz="1400" dirty="0" err="1"/>
              <a:t>datos</a:t>
            </a:r>
            <a:r>
              <a:rPr lang="en-US" sz="1400" dirty="0"/>
              <a:t> para </a:t>
            </a:r>
            <a:r>
              <a:rPr lang="en-US" sz="1400" dirty="0" err="1"/>
              <a:t>su</a:t>
            </a:r>
            <a:r>
              <a:rPr lang="en-US" sz="1400" dirty="0"/>
              <a:t> </a:t>
            </a:r>
            <a:r>
              <a:rPr lang="en-US" sz="1400" dirty="0" err="1"/>
              <a:t>configuración</a:t>
            </a:r>
            <a:r>
              <a:rPr lang="en-US" sz="1400" dirty="0"/>
              <a:t> y </a:t>
            </a:r>
            <a:r>
              <a:rPr lang="en-US" sz="1400" dirty="0" err="1"/>
              <a:t>almacén</a:t>
            </a:r>
            <a:r>
              <a:rPr lang="en-US" sz="1400" dirty="0"/>
              <a:t> de </a:t>
            </a:r>
            <a:r>
              <a:rPr lang="en-US" sz="1400" dirty="0" err="1"/>
              <a:t>mensajes</a:t>
            </a:r>
            <a:r>
              <a:rPr lang="en-US" sz="1400" dirty="0"/>
              <a:t>. Para un </a:t>
            </a:r>
            <a:r>
              <a:rPr lang="en-US" sz="1400" dirty="0" err="1"/>
              <a:t>rápido</a:t>
            </a:r>
            <a:r>
              <a:rPr lang="en-US" sz="1400" dirty="0"/>
              <a:t> </a:t>
            </a:r>
            <a:r>
              <a:rPr lang="en-US" sz="1400" dirty="0" err="1"/>
              <a:t>despliegue</a:t>
            </a:r>
            <a:r>
              <a:rPr lang="en-US" sz="1400" dirty="0"/>
              <a:t>, </a:t>
            </a:r>
            <a:r>
              <a:rPr lang="en-US" sz="1400" dirty="0" err="1"/>
              <a:t>desarrollo</a:t>
            </a:r>
            <a:r>
              <a:rPr lang="en-US" sz="1400" dirty="0"/>
              <a:t> y </a:t>
            </a:r>
            <a:r>
              <a:rPr lang="en-US" sz="1400" dirty="0" err="1"/>
              <a:t>pruebas</a:t>
            </a:r>
            <a:r>
              <a:rPr lang="en-US" sz="1400" dirty="0"/>
              <a:t>, Mirth Connect </a:t>
            </a:r>
            <a:r>
              <a:rPr lang="en-US" sz="1400" dirty="0" err="1"/>
              <a:t>ya</a:t>
            </a:r>
            <a:r>
              <a:rPr lang="en-US" sz="1400" dirty="0"/>
              <a:t> </a:t>
            </a:r>
            <a:r>
              <a:rPr lang="en-US" sz="1400" dirty="0" err="1"/>
              <a:t>incluye</a:t>
            </a:r>
            <a:r>
              <a:rPr lang="en-US" sz="1400" dirty="0"/>
              <a:t> </a:t>
            </a:r>
            <a:r>
              <a:rPr lang="en-US" sz="1400" dirty="0" err="1"/>
              <a:t>una</a:t>
            </a:r>
            <a:r>
              <a:rPr lang="en-US" sz="1400" dirty="0"/>
              <a:t> base de </a:t>
            </a:r>
            <a:r>
              <a:rPr lang="en-US" sz="1400" dirty="0" err="1"/>
              <a:t>datos</a:t>
            </a:r>
            <a:r>
              <a:rPr lang="en-US" sz="1400" dirty="0"/>
              <a:t> </a:t>
            </a:r>
            <a:r>
              <a:rPr lang="en-US" sz="1400" dirty="0" err="1"/>
              <a:t>integrada</a:t>
            </a:r>
            <a:r>
              <a:rPr lang="en-US" sz="1400" dirty="0"/>
              <a:t> (Apache Derby). Para </a:t>
            </a:r>
            <a:r>
              <a:rPr lang="en-US" sz="1400" dirty="0" err="1"/>
              <a:t>uso</a:t>
            </a:r>
            <a:r>
              <a:rPr lang="en-US" sz="1400" dirty="0"/>
              <a:t> en </a:t>
            </a:r>
            <a:r>
              <a:rPr lang="en-US" sz="1400" dirty="0" err="1"/>
              <a:t>producción</a:t>
            </a:r>
            <a:r>
              <a:rPr lang="en-US" sz="1400" dirty="0"/>
              <a:t>, la </a:t>
            </a:r>
            <a:r>
              <a:rPr lang="en-US" sz="1400" dirty="0" err="1"/>
              <a:t>última</a:t>
            </a:r>
            <a:r>
              <a:rPr lang="en-US" sz="1400" dirty="0"/>
              <a:t> </a:t>
            </a:r>
            <a:r>
              <a:rPr lang="en-US" sz="1400" dirty="0" err="1"/>
              <a:t>versión</a:t>
            </a:r>
            <a:r>
              <a:rPr lang="en-US" sz="1400" dirty="0"/>
              <a:t> de Mirth Connect </a:t>
            </a:r>
            <a:r>
              <a:rPr lang="en-US" sz="1400" dirty="0" err="1"/>
              <a:t>soporta</a:t>
            </a:r>
            <a:r>
              <a:rPr lang="en-US" sz="1400" dirty="0"/>
              <a:t> </a:t>
            </a:r>
            <a:r>
              <a:rPr lang="en-US" sz="1400" dirty="0" err="1"/>
              <a:t>las</a:t>
            </a:r>
            <a:r>
              <a:rPr lang="en-US" sz="1400" dirty="0"/>
              <a:t> </a:t>
            </a:r>
            <a:r>
              <a:rPr lang="en-US" sz="1400" dirty="0" err="1"/>
              <a:t>siguientes</a:t>
            </a:r>
            <a:r>
              <a:rPr lang="en-US" sz="1400" dirty="0"/>
              <a:t> bases de </a:t>
            </a:r>
            <a:r>
              <a:rPr lang="en-US" sz="1400" dirty="0" err="1"/>
              <a:t>datos</a:t>
            </a:r>
            <a:r>
              <a:rPr lang="en-US" sz="1400" dirty="0" smtClean="0"/>
              <a:t>:</a:t>
            </a:r>
          </a:p>
          <a:p>
            <a:pPr lvl="2" latinLnBrk="0"/>
            <a:r>
              <a:rPr lang="en-US" sz="1400" dirty="0" smtClean="0"/>
              <a:t>PostgreSQL </a:t>
            </a:r>
            <a:r>
              <a:rPr lang="en-US" sz="1400" dirty="0"/>
              <a:t>8.3</a:t>
            </a:r>
            <a:r>
              <a:rPr lang="en-US" sz="1400" dirty="0" smtClean="0"/>
              <a:t>+</a:t>
            </a:r>
          </a:p>
          <a:p>
            <a:pPr lvl="2" latinLnBrk="0"/>
            <a:r>
              <a:rPr lang="en-US" sz="1400" dirty="0" smtClean="0"/>
              <a:t>MySQL </a:t>
            </a:r>
            <a:r>
              <a:rPr lang="en-US" sz="1400" dirty="0"/>
              <a:t>5.0</a:t>
            </a:r>
            <a:r>
              <a:rPr lang="en-US" sz="1400" dirty="0" smtClean="0"/>
              <a:t>+</a:t>
            </a:r>
          </a:p>
          <a:p>
            <a:pPr lvl="2" latinLnBrk="0"/>
            <a:r>
              <a:rPr lang="en-US" sz="1400" dirty="0" smtClean="0"/>
              <a:t>Oracle </a:t>
            </a:r>
            <a:r>
              <a:rPr lang="en-US" sz="1400" dirty="0"/>
              <a:t>10gR2 </a:t>
            </a:r>
            <a:r>
              <a:rPr lang="en-US" sz="1400" dirty="0" smtClean="0"/>
              <a:t>+</a:t>
            </a:r>
          </a:p>
          <a:p>
            <a:pPr lvl="2" latinLnBrk="0"/>
            <a:r>
              <a:rPr lang="en-US" sz="1400" dirty="0" smtClean="0"/>
              <a:t>SQL </a:t>
            </a:r>
            <a:r>
              <a:rPr lang="en-US" sz="1400" dirty="0"/>
              <a:t>Server 2005</a:t>
            </a:r>
            <a:r>
              <a:rPr lang="en-US" sz="1400" dirty="0" smtClean="0"/>
              <a:t>+</a:t>
            </a:r>
          </a:p>
          <a:p>
            <a:pPr marL="0" indent="0" latinLnBrk="0">
              <a:buNone/>
            </a:pPr>
            <a:r>
              <a:rPr lang="en-US" sz="1400" dirty="0" err="1" smtClean="0"/>
              <a:t>Tenga</a:t>
            </a:r>
            <a:r>
              <a:rPr lang="en-US" sz="1400" dirty="0" smtClean="0"/>
              <a:t> </a:t>
            </a:r>
            <a:r>
              <a:rPr lang="en-US" sz="1400" dirty="0"/>
              <a:t>en </a:t>
            </a:r>
            <a:r>
              <a:rPr lang="en-US" sz="1400" dirty="0" err="1"/>
              <a:t>cuenta</a:t>
            </a:r>
            <a:r>
              <a:rPr lang="en-US" sz="1400" dirty="0"/>
              <a:t> </a:t>
            </a:r>
            <a:r>
              <a:rPr lang="en-US" sz="1400" dirty="0" err="1"/>
              <a:t>que</a:t>
            </a:r>
            <a:r>
              <a:rPr lang="en-US" sz="1400" dirty="0"/>
              <a:t> los </a:t>
            </a:r>
            <a:r>
              <a:rPr lang="en-US" sz="1400" dirty="0" err="1"/>
              <a:t>requisitos</a:t>
            </a:r>
            <a:r>
              <a:rPr lang="en-US" sz="1400" dirty="0"/>
              <a:t> de base de </a:t>
            </a:r>
            <a:r>
              <a:rPr lang="en-US" sz="1400" dirty="0" err="1"/>
              <a:t>datos</a:t>
            </a:r>
            <a:r>
              <a:rPr lang="en-US" sz="1400" dirty="0"/>
              <a:t> </a:t>
            </a:r>
            <a:r>
              <a:rPr lang="en-US" sz="1400" dirty="0" err="1"/>
              <a:t>anteriores</a:t>
            </a:r>
            <a:r>
              <a:rPr lang="en-US" sz="1400" dirty="0"/>
              <a:t> </a:t>
            </a:r>
            <a:r>
              <a:rPr lang="en-US" sz="1400" dirty="0" err="1"/>
              <a:t>sólo</a:t>
            </a:r>
            <a:r>
              <a:rPr lang="en-US" sz="1400" dirty="0"/>
              <a:t> se </a:t>
            </a:r>
            <a:r>
              <a:rPr lang="en-US" sz="1400" dirty="0" err="1"/>
              <a:t>aplican</a:t>
            </a:r>
            <a:r>
              <a:rPr lang="en-US" sz="1400" dirty="0"/>
              <a:t> a lo </a:t>
            </a:r>
            <a:r>
              <a:rPr lang="en-US" sz="1400" dirty="0" err="1"/>
              <a:t>que</a:t>
            </a:r>
            <a:r>
              <a:rPr lang="en-US" sz="1400" dirty="0"/>
              <a:t> se </a:t>
            </a:r>
            <a:r>
              <a:rPr lang="en-US" sz="1400" dirty="0" err="1"/>
              <a:t>utiliza</a:t>
            </a:r>
            <a:r>
              <a:rPr lang="en-US" sz="1400" dirty="0"/>
              <a:t> para la </a:t>
            </a:r>
            <a:r>
              <a:rPr lang="en-US" sz="1400" dirty="0" err="1"/>
              <a:t>configuración</a:t>
            </a:r>
            <a:r>
              <a:rPr lang="en-US" sz="1400" dirty="0"/>
              <a:t> y el </a:t>
            </a:r>
            <a:r>
              <a:rPr lang="en-US" sz="1400" dirty="0" err="1"/>
              <a:t>almacén</a:t>
            </a:r>
            <a:r>
              <a:rPr lang="en-US" sz="1400" dirty="0"/>
              <a:t> de </a:t>
            </a:r>
            <a:r>
              <a:rPr lang="en-US" sz="1400" dirty="0" err="1"/>
              <a:t>mensajes</a:t>
            </a:r>
            <a:r>
              <a:rPr lang="en-US" sz="1400" dirty="0"/>
              <a:t> del </a:t>
            </a:r>
            <a:r>
              <a:rPr lang="en-US" sz="1400" dirty="0" err="1"/>
              <a:t>servidor</a:t>
            </a:r>
            <a:r>
              <a:rPr lang="en-US" sz="1400" dirty="0"/>
              <a:t> Mirth Connect y no </a:t>
            </a:r>
            <a:r>
              <a:rPr lang="en-US" sz="1400" dirty="0" err="1"/>
              <a:t>tienen</a:t>
            </a:r>
            <a:r>
              <a:rPr lang="en-US" sz="1400" dirty="0"/>
              <a:t> </a:t>
            </a:r>
            <a:r>
              <a:rPr lang="en-US" sz="1400" dirty="0" err="1"/>
              <a:t>ningún</a:t>
            </a:r>
            <a:r>
              <a:rPr lang="en-US" sz="1400" dirty="0"/>
              <a:t> </a:t>
            </a:r>
            <a:r>
              <a:rPr lang="en-US" sz="1400" dirty="0" err="1"/>
              <a:t>impacto</a:t>
            </a:r>
            <a:r>
              <a:rPr lang="en-US" sz="1400" dirty="0"/>
              <a:t> en </a:t>
            </a:r>
            <a:r>
              <a:rPr lang="en-US" sz="1400" dirty="0" err="1"/>
              <a:t>las</a:t>
            </a:r>
            <a:r>
              <a:rPr lang="en-US" sz="1400" dirty="0"/>
              <a:t> bases de </a:t>
            </a:r>
            <a:r>
              <a:rPr lang="en-US" sz="1400" dirty="0" err="1"/>
              <a:t>datos</a:t>
            </a:r>
            <a:r>
              <a:rPr lang="en-US" sz="1400" dirty="0"/>
              <a:t> con </a:t>
            </a:r>
            <a:r>
              <a:rPr lang="en-US" sz="1400" dirty="0" err="1"/>
              <a:t>las</a:t>
            </a:r>
            <a:r>
              <a:rPr lang="en-US" sz="1400" dirty="0"/>
              <a:t> </a:t>
            </a:r>
            <a:r>
              <a:rPr lang="en-US" sz="1400" dirty="0" err="1"/>
              <a:t>que</a:t>
            </a:r>
            <a:r>
              <a:rPr lang="en-US" sz="1400" dirty="0"/>
              <a:t> Mirth Connect </a:t>
            </a:r>
            <a:r>
              <a:rPr lang="en-US" sz="1400" dirty="0" err="1"/>
              <a:t>puede</a:t>
            </a:r>
            <a:r>
              <a:rPr lang="en-US" sz="1400" dirty="0"/>
              <a:t> </a:t>
            </a:r>
            <a:r>
              <a:rPr lang="en-US" sz="1400" dirty="0" err="1"/>
              <a:t>interactuar</a:t>
            </a:r>
            <a:r>
              <a:rPr lang="en-US" sz="1400" dirty="0"/>
              <a:t>.</a:t>
            </a: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535" y="2503100"/>
            <a:ext cx="5328592" cy="120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4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778272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cuenta.</a:t>
            </a:r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s-ES" sz="1400" b="1" dirty="0"/>
          </a:p>
          <a:p>
            <a:pPr marL="0" indent="0" latinLnBrk="0">
              <a:buNone/>
            </a:pPr>
            <a:r>
              <a:rPr lang="es-ES" sz="1400" b="1" dirty="0"/>
              <a:t>Mirth Connect </a:t>
            </a:r>
            <a:r>
              <a:rPr lang="es-ES" sz="1400" dirty="0"/>
              <a:t>se compone de </a:t>
            </a:r>
            <a:r>
              <a:rPr lang="es-ES" sz="1400" dirty="0" smtClean="0"/>
              <a:t>varios componentes software, todos ellos desplegados durante el proceso de instalación:</a:t>
            </a:r>
          </a:p>
          <a:p>
            <a:pPr marL="0" indent="0" latinLnBrk="0">
              <a:buNone/>
            </a:pPr>
            <a:endParaRPr lang="es-ES" sz="1400" dirty="0" smtClean="0"/>
          </a:p>
          <a:p>
            <a:pPr latinLnBrk="0"/>
            <a:r>
              <a:rPr lang="es-ES" sz="1400" b="1" dirty="0" smtClean="0"/>
              <a:t>Mirth </a:t>
            </a:r>
            <a:r>
              <a:rPr lang="es-ES" sz="1400" b="1" dirty="0"/>
              <a:t>Connect Server </a:t>
            </a:r>
            <a:r>
              <a:rPr lang="es-ES" sz="1400" dirty="0"/>
              <a:t>contiene el back-</a:t>
            </a:r>
            <a:r>
              <a:rPr lang="es-ES" sz="1400" dirty="0" err="1"/>
              <a:t>end</a:t>
            </a:r>
            <a:r>
              <a:rPr lang="es-ES" sz="1400" dirty="0"/>
              <a:t> para la interfaz de administración y el componente de motor de integración, que realiza el filtro de mensajes, la transformación y la transmisión</a:t>
            </a:r>
            <a:r>
              <a:rPr lang="es-ES" sz="1400" dirty="0" smtClean="0"/>
              <a:t>.</a:t>
            </a:r>
          </a:p>
          <a:p>
            <a:pPr latinLnBrk="0"/>
            <a:r>
              <a:rPr lang="es-ES" sz="1400" b="1" dirty="0" smtClean="0"/>
              <a:t>Mirth </a:t>
            </a:r>
            <a:r>
              <a:rPr lang="es-ES" sz="1400" b="1" dirty="0"/>
              <a:t>Connect </a:t>
            </a:r>
            <a:r>
              <a:rPr lang="es-ES" sz="1400" b="1" dirty="0" err="1"/>
              <a:t>Administrator</a:t>
            </a:r>
            <a:r>
              <a:rPr lang="es-ES" sz="1400" b="1" dirty="0"/>
              <a:t> </a:t>
            </a:r>
            <a:r>
              <a:rPr lang="es-ES" sz="1400" dirty="0"/>
              <a:t>es la interfaz gráfica de usuario que se conecta al Mirth Connect Server y le permite configurar interfaces, supervisar la actividad de la interfaz y explorar el almacén de mensajes</a:t>
            </a:r>
            <a:r>
              <a:rPr lang="es-ES" sz="1400" dirty="0" smtClean="0"/>
              <a:t>.</a:t>
            </a:r>
          </a:p>
          <a:p>
            <a:pPr latinLnBrk="0"/>
            <a:r>
              <a:rPr lang="es-ES" sz="1400" b="1" dirty="0" smtClean="0"/>
              <a:t>Mirth </a:t>
            </a:r>
            <a:r>
              <a:rPr lang="es-ES" sz="1400" b="1" dirty="0"/>
              <a:t>Connect Server Manager </a:t>
            </a:r>
            <a:r>
              <a:rPr lang="es-ES" sz="1400" dirty="0"/>
              <a:t>es una interfaz gráfica de usuario que gestiona el servicio Mirth Connect, muestra archivos de registro y contiene otras opciones de configuración para Mirth Connect Server</a:t>
            </a:r>
            <a:r>
              <a:rPr lang="es-ES" sz="1400" dirty="0" smtClean="0"/>
              <a:t>.</a:t>
            </a:r>
          </a:p>
          <a:p>
            <a:pPr latinLnBrk="0"/>
            <a:r>
              <a:rPr lang="es-ES" sz="1400" b="1" dirty="0"/>
              <a:t>Mirth Connect </a:t>
            </a:r>
            <a:r>
              <a:rPr lang="es-ES" sz="1400" b="1" dirty="0" err="1"/>
              <a:t>Command</a:t>
            </a:r>
            <a:r>
              <a:rPr lang="es-ES" sz="1400" b="1" dirty="0"/>
              <a:t> Line Interface (CLI</a:t>
            </a:r>
            <a:r>
              <a:rPr lang="es-ES" sz="1400" b="1" dirty="0" smtClean="0"/>
              <a:t>) </a:t>
            </a:r>
            <a:r>
              <a:rPr lang="es-ES" sz="1400" dirty="0" smtClean="0"/>
              <a:t>es </a:t>
            </a:r>
            <a:r>
              <a:rPr lang="es-ES" sz="1400" dirty="0"/>
              <a:t>una herramienta de línea de comandos que permite conexiones al servidor Mirth Connect para desplegar / importar / exportar canales y realizar otras tareas administrativas</a:t>
            </a:r>
            <a:r>
              <a:rPr lang="es-ES" sz="1400" dirty="0" smtClean="0"/>
              <a:t>.</a:t>
            </a:r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r>
              <a:rPr lang="en-US" sz="1400" dirty="0" smtClean="0"/>
              <a:t>Mirth Connect </a:t>
            </a:r>
            <a:r>
              <a:rPr lang="en-US" sz="1400" dirty="0" err="1" smtClean="0"/>
              <a:t>necesita</a:t>
            </a:r>
            <a:r>
              <a:rPr lang="en-US" sz="1400" dirty="0" smtClean="0"/>
              <a:t> los </a:t>
            </a:r>
            <a:r>
              <a:rPr lang="en-US" sz="1400" dirty="0" err="1" smtClean="0"/>
              <a:t>siguientes</a:t>
            </a:r>
            <a:r>
              <a:rPr lang="en-US" sz="1400" dirty="0" smtClean="0"/>
              <a:t> </a:t>
            </a:r>
            <a:r>
              <a:rPr lang="en-US" sz="1400" dirty="0" err="1" smtClean="0"/>
              <a:t>puertos</a:t>
            </a:r>
            <a:r>
              <a:rPr lang="en-US" sz="1400" dirty="0" smtClean="0"/>
              <a:t> TCP </a:t>
            </a:r>
            <a:r>
              <a:rPr lang="en-US" sz="1400" dirty="0" err="1" smtClean="0"/>
              <a:t>abiertos</a:t>
            </a:r>
            <a:r>
              <a:rPr lang="en-US" sz="1400" dirty="0" smtClean="0"/>
              <a:t> para </a:t>
            </a:r>
            <a:r>
              <a:rPr lang="en-US" sz="1400" dirty="0" err="1" smtClean="0"/>
              <a:t>su</a:t>
            </a:r>
            <a:r>
              <a:rPr lang="en-US" sz="1400" dirty="0" smtClean="0"/>
              <a:t> </a:t>
            </a:r>
            <a:r>
              <a:rPr lang="es-ES" sz="1400" dirty="0" smtClean="0"/>
              <a:t>acceso desde el exterior (estos son los valores por defecto; pueden ser cambiados si es necesario):</a:t>
            </a:r>
          </a:p>
          <a:p>
            <a:pPr marL="0" indent="0" latinLnBrk="0">
              <a:buNone/>
            </a:pPr>
            <a:endParaRPr lang="en-US" sz="1400" dirty="0" smtClean="0"/>
          </a:p>
          <a:p>
            <a:pPr latinLnBrk="0"/>
            <a:r>
              <a:rPr lang="en-US" sz="1400" b="1" dirty="0"/>
              <a:t>TCP 8080</a:t>
            </a:r>
            <a:r>
              <a:rPr lang="en-US" sz="1400" dirty="0"/>
              <a:t> – </a:t>
            </a:r>
            <a:r>
              <a:rPr lang="en-US" sz="1400" dirty="0" err="1"/>
              <a:t>Requerido</a:t>
            </a:r>
            <a:r>
              <a:rPr lang="en-US" sz="1400" dirty="0"/>
              <a:t> para </a:t>
            </a:r>
            <a:r>
              <a:rPr lang="en-US" sz="1400" dirty="0" err="1"/>
              <a:t>ver</a:t>
            </a:r>
            <a:r>
              <a:rPr lang="en-US" sz="1400" dirty="0"/>
              <a:t> la </a:t>
            </a:r>
            <a:r>
              <a:rPr lang="en-US" sz="1400" dirty="0" err="1"/>
              <a:t>página</a:t>
            </a:r>
            <a:r>
              <a:rPr lang="en-US" sz="1400" dirty="0"/>
              <a:t> de </a:t>
            </a:r>
            <a:r>
              <a:rPr lang="en-US" sz="1400" dirty="0" err="1"/>
              <a:t>lanzamiento</a:t>
            </a:r>
            <a:r>
              <a:rPr lang="en-US" sz="1400" dirty="0"/>
              <a:t> de Mirth Connect </a:t>
            </a:r>
            <a:r>
              <a:rPr lang="en-US" sz="1400" dirty="0" smtClean="0"/>
              <a:t>Administrator.</a:t>
            </a:r>
            <a:endParaRPr lang="en-US" sz="1400" dirty="0"/>
          </a:p>
          <a:p>
            <a:pPr latinLnBrk="0"/>
            <a:r>
              <a:rPr lang="en-US" sz="1400" b="1" dirty="0"/>
              <a:t>TCP 8443</a:t>
            </a:r>
            <a:r>
              <a:rPr lang="en-US" sz="1400" dirty="0"/>
              <a:t> – Puerto Mirth Connect Administrator para </a:t>
            </a:r>
            <a:r>
              <a:rPr lang="en-US" sz="1400" dirty="0" err="1"/>
              <a:t>comunicarse</a:t>
            </a:r>
            <a:r>
              <a:rPr lang="en-US" sz="1400" dirty="0"/>
              <a:t> con Mirth Connect </a:t>
            </a:r>
            <a:r>
              <a:rPr lang="en-US" sz="1400" dirty="0" smtClean="0"/>
              <a:t>Server.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11035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778272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cuenta.</a:t>
            </a:r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s-ES" sz="1400" b="1" dirty="0"/>
          </a:p>
          <a:p>
            <a:pPr marL="0" indent="0" latinLnBrk="0">
              <a:buNone/>
            </a:pPr>
            <a:endParaRPr lang="es-ES_tradnl" sz="1400" b="1" dirty="0" smtClean="0"/>
          </a:p>
          <a:p>
            <a:pPr marL="0" indent="0" latinLnBrk="0">
              <a:buNone/>
            </a:pPr>
            <a:endParaRPr lang="es-ES_tradnl" sz="1400" b="1" dirty="0"/>
          </a:p>
          <a:p>
            <a:pPr marL="0" indent="0" latinLnBrk="0">
              <a:buNone/>
            </a:pPr>
            <a:endParaRPr lang="es-ES_tradnl" sz="1400" b="1" dirty="0" smtClean="0"/>
          </a:p>
          <a:p>
            <a:pPr marL="0" indent="0" latinLnBrk="0">
              <a:buNone/>
            </a:pPr>
            <a:endParaRPr lang="es-ES_tradnl" sz="1400" b="1" dirty="0" smtClean="0"/>
          </a:p>
          <a:p>
            <a:pPr marL="0" indent="0" latinLnBrk="0">
              <a:buNone/>
            </a:pPr>
            <a:r>
              <a:rPr lang="es-ES_tradnl" sz="6600" b="1" dirty="0" smtClean="0"/>
              <a:t>  		</a:t>
            </a:r>
            <a:r>
              <a:rPr lang="es-ES_tradnl" sz="6600" b="1" dirty="0"/>
              <a:t> </a:t>
            </a:r>
            <a:r>
              <a:rPr lang="es-ES_tradnl" sz="6600" b="1" dirty="0" smtClean="0"/>
              <a:t>DEMO</a:t>
            </a:r>
          </a:p>
          <a:p>
            <a:pPr marL="0" indent="0" latinLnBrk="0">
              <a:buNone/>
            </a:pPr>
            <a:endParaRPr lang="es-ES_tradnl" sz="1400" b="1" dirty="0"/>
          </a:p>
          <a:p>
            <a:pPr marL="0" indent="0" latinLnBrk="0">
              <a:buNone/>
            </a:pPr>
            <a:r>
              <a:rPr lang="es-ES_tradnl" sz="1400" dirty="0" err="1" smtClean="0"/>
              <a:t>Standalone</a:t>
            </a:r>
            <a:r>
              <a:rPr lang="es-ES_tradnl" sz="1400" dirty="0" smtClean="0"/>
              <a:t> </a:t>
            </a:r>
            <a:r>
              <a:rPr lang="es-ES_tradnl" sz="1400" dirty="0" err="1" smtClean="0"/>
              <a:t>installation</a:t>
            </a:r>
            <a:r>
              <a:rPr lang="es-ES_tradnl" sz="1400" dirty="0"/>
              <a:t>: </a:t>
            </a:r>
            <a:endParaRPr lang="es-ES_tradnl" sz="1400" dirty="0" smtClean="0"/>
          </a:p>
          <a:p>
            <a:pPr marL="0" indent="0" latinLnBrk="0">
              <a:buNone/>
            </a:pPr>
            <a:endParaRPr lang="es-ES_tradnl" sz="1400" dirty="0">
              <a:hlinkClick r:id="rId3"/>
            </a:endParaRPr>
          </a:p>
          <a:p>
            <a:pPr marL="0" indent="0" latinLnBrk="0">
              <a:buNone/>
            </a:pPr>
            <a:r>
              <a:rPr lang="es-ES_tradnl" sz="1400" dirty="0" smtClean="0">
                <a:hlinkClick r:id="rId3"/>
              </a:rPr>
              <a:t>https</a:t>
            </a:r>
            <a:r>
              <a:rPr lang="es-ES_tradnl" sz="1400" dirty="0">
                <a:hlinkClick r:id="rId3"/>
              </a:rPr>
              <a:t>://</a:t>
            </a:r>
            <a:r>
              <a:rPr lang="es-ES_tradnl" sz="1400" dirty="0" smtClean="0">
                <a:hlinkClick r:id="rId3"/>
              </a:rPr>
              <a:t>github.com/heisenbergDev/MirthConnectWorkshop/blob/master/mirthConnectInstallation/README.md</a:t>
            </a:r>
            <a:r>
              <a:rPr lang="es-ES_tradnl" sz="1400" dirty="0" smtClean="0"/>
              <a:t> 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42832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cuenta.</a:t>
            </a:r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s-ES" sz="1400" b="1" dirty="0"/>
          </a:p>
          <a:p>
            <a:pPr marL="0" indent="0" latinLnBrk="0">
              <a:buNone/>
            </a:pPr>
            <a:r>
              <a:rPr lang="es-ES" sz="1400" dirty="0" smtClean="0"/>
              <a:t>Después de la instalación de Mirth Connect, el directorio destino contendrá una estructura de ficheros similar a esta:</a:t>
            </a:r>
            <a:endParaRPr lang="es-ES" sz="1400" dirty="0"/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appdata</a:t>
            </a:r>
            <a:r>
              <a:rPr lang="es-ES" sz="1400" b="1" dirty="0" smtClean="0"/>
              <a:t>/</a:t>
            </a:r>
            <a:r>
              <a:rPr lang="es-ES" sz="1400" b="1" dirty="0" err="1" smtClean="0"/>
              <a:t>mirthdb</a:t>
            </a:r>
            <a:r>
              <a:rPr lang="es-ES" sz="1400" b="1" dirty="0"/>
              <a:t>: </a:t>
            </a:r>
            <a:r>
              <a:rPr lang="es-ES" sz="1400" dirty="0"/>
              <a:t>La base de datos </a:t>
            </a:r>
            <a:r>
              <a:rPr lang="es-ES" sz="1400" dirty="0" smtClean="0"/>
              <a:t>incrustada. </a:t>
            </a:r>
            <a:r>
              <a:rPr lang="es-ES" sz="1400" dirty="0"/>
              <a:t>La ruta de acceso para </a:t>
            </a:r>
            <a:r>
              <a:rPr lang="es-ES" sz="1400" dirty="0" err="1"/>
              <a:t>appdata</a:t>
            </a:r>
            <a:r>
              <a:rPr lang="es-ES" sz="1400" dirty="0"/>
              <a:t> está definida por la propiedad </a:t>
            </a:r>
            <a:r>
              <a:rPr lang="es-ES" sz="1400" dirty="0" err="1"/>
              <a:t>dir.appdata</a:t>
            </a:r>
            <a:r>
              <a:rPr lang="es-ES" sz="1400" dirty="0"/>
              <a:t> en </a:t>
            </a:r>
            <a:r>
              <a:rPr lang="es-ES" sz="1400" dirty="0" err="1"/>
              <a:t>mirth.properties</a:t>
            </a:r>
            <a:r>
              <a:rPr lang="es-ES" sz="1400" dirty="0" smtClean="0"/>
              <a:t>.</a:t>
            </a:r>
          </a:p>
          <a:p>
            <a:pPr latinLnBrk="0"/>
            <a:r>
              <a:rPr lang="es-ES" sz="1400" b="1" dirty="0" smtClean="0"/>
              <a:t>/cli-</a:t>
            </a:r>
            <a:r>
              <a:rPr lang="es-ES" sz="1400" b="1" dirty="0" err="1" smtClean="0"/>
              <a:t>lib</a:t>
            </a:r>
            <a:r>
              <a:rPr lang="es-ES" sz="1400" b="1" dirty="0"/>
              <a:t>: </a:t>
            </a:r>
            <a:r>
              <a:rPr lang="es-ES" sz="1400" dirty="0"/>
              <a:t>Bibliotecas para la interfaz de línea de comandos Mirth Connect (si está instalada</a:t>
            </a:r>
            <a:r>
              <a:rPr lang="es-ES" sz="1400" dirty="0" smtClean="0"/>
              <a:t>).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client-lib</a:t>
            </a:r>
            <a:r>
              <a:rPr lang="es-ES" sz="1400" b="1" dirty="0"/>
              <a:t>: </a:t>
            </a:r>
            <a:r>
              <a:rPr lang="es-ES" sz="1400" dirty="0"/>
              <a:t>Bibliotecas para el administrador de Mirth </a:t>
            </a:r>
            <a:r>
              <a:rPr lang="es-ES" sz="1400" dirty="0" smtClean="0"/>
              <a:t>Connect.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conf</a:t>
            </a:r>
            <a:r>
              <a:rPr lang="es-ES" sz="1400" b="1" dirty="0"/>
              <a:t>: </a:t>
            </a:r>
            <a:r>
              <a:rPr lang="es-ES" sz="1400" dirty="0"/>
              <a:t>Archivos de </a:t>
            </a:r>
            <a:r>
              <a:rPr lang="es-ES" sz="1400" dirty="0" smtClean="0"/>
              <a:t>configuración.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custom-lib</a:t>
            </a:r>
            <a:r>
              <a:rPr lang="es-ES" sz="1400" b="1" dirty="0"/>
              <a:t>: </a:t>
            </a:r>
            <a:r>
              <a:rPr lang="es-ES" sz="1400" dirty="0"/>
              <a:t>Coloque sus bibliotecas de usuario personalizadas aquí. Estas bibliotecas se cargarán en el </a:t>
            </a:r>
            <a:r>
              <a:rPr lang="es-ES" sz="1400" dirty="0" err="1"/>
              <a:t>classpath</a:t>
            </a:r>
            <a:r>
              <a:rPr lang="es-ES" sz="1400" dirty="0"/>
              <a:t> de Mirth Connect Server cuando se inicie, haciéndolas accesibles a los scripts de canal</a:t>
            </a:r>
            <a:r>
              <a:rPr lang="es-ES" sz="1400" dirty="0" smtClean="0"/>
              <a:t>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docs</a:t>
            </a:r>
            <a:r>
              <a:rPr lang="es-ES" sz="1400" b="1" dirty="0"/>
              <a:t>: </a:t>
            </a:r>
            <a:r>
              <a:rPr lang="es-ES" sz="1400" dirty="0"/>
              <a:t>Este documento y una copia de la licencia Mirth </a:t>
            </a:r>
            <a:r>
              <a:rPr lang="es-ES" sz="1400" dirty="0" smtClean="0"/>
              <a:t>Connect.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docs</a:t>
            </a:r>
            <a:r>
              <a:rPr lang="es-ES" sz="1400" b="1" dirty="0" smtClean="0"/>
              <a:t>/</a:t>
            </a:r>
            <a:r>
              <a:rPr lang="es-ES" sz="1400" b="1" dirty="0" err="1" smtClean="0"/>
              <a:t>javadocs</a:t>
            </a:r>
            <a:r>
              <a:rPr lang="es-ES" sz="1400" b="1" dirty="0"/>
              <a:t>: </a:t>
            </a:r>
            <a:r>
              <a:rPr lang="es-ES" sz="1400" dirty="0" err="1" smtClean="0"/>
              <a:t>javadocs</a:t>
            </a:r>
            <a:r>
              <a:rPr lang="es-ES" sz="1400" dirty="0" smtClean="0"/>
              <a:t> </a:t>
            </a:r>
            <a:r>
              <a:rPr lang="es-ES" sz="1400" dirty="0"/>
              <a:t>para la versión instalada de Mirth Connect. </a:t>
            </a:r>
            <a:endParaRPr lang="es-ES" sz="1400" dirty="0" smtClean="0"/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extensions</a:t>
            </a:r>
            <a:r>
              <a:rPr lang="es-ES" sz="1400" b="1" dirty="0"/>
              <a:t>: </a:t>
            </a:r>
            <a:r>
              <a:rPr lang="es-ES" sz="1400" dirty="0"/>
              <a:t>Bibliotecas y metadatos para Plug-</a:t>
            </a:r>
            <a:r>
              <a:rPr lang="es-ES" sz="1400" dirty="0" err="1"/>
              <a:t>ins</a:t>
            </a:r>
            <a:r>
              <a:rPr lang="es-ES" sz="1400" dirty="0"/>
              <a:t> y </a:t>
            </a:r>
            <a:r>
              <a:rPr lang="es-ES" sz="1400" dirty="0" smtClean="0"/>
              <a:t>conectores.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logs</a:t>
            </a:r>
            <a:r>
              <a:rPr lang="es-ES" sz="1400" b="1" dirty="0"/>
              <a:t>: </a:t>
            </a:r>
            <a:r>
              <a:rPr lang="es-ES" sz="1400" dirty="0"/>
              <a:t>Ubicación predeterminada de los registros generados por Mirth Connect y sus </a:t>
            </a:r>
            <a:r>
              <a:rPr lang="es-ES" sz="1400" dirty="0" smtClean="0"/>
              <a:t>subcomponentes.</a:t>
            </a:r>
          </a:p>
          <a:p>
            <a:pPr latinLnBrk="0"/>
            <a:r>
              <a:rPr lang="es-ES" sz="1400" b="1" dirty="0" smtClean="0"/>
              <a:t>/manager-</a:t>
            </a:r>
            <a:r>
              <a:rPr lang="es-ES" sz="1400" b="1" dirty="0" err="1" smtClean="0"/>
              <a:t>lib</a:t>
            </a:r>
            <a:r>
              <a:rPr lang="es-ES" sz="1400" b="1" dirty="0"/>
              <a:t>: </a:t>
            </a:r>
            <a:r>
              <a:rPr lang="es-ES" sz="1400" dirty="0"/>
              <a:t>Bibliotecas para el Mirth Connect Server Manager (si está instalado</a:t>
            </a:r>
            <a:r>
              <a:rPr lang="es-ES" sz="1400" dirty="0" smtClean="0"/>
              <a:t>).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public_html</a:t>
            </a:r>
            <a:r>
              <a:rPr lang="es-ES" sz="1400" b="1" dirty="0"/>
              <a:t>: </a:t>
            </a:r>
            <a:r>
              <a:rPr lang="es-ES" sz="1400" dirty="0"/>
              <a:t>Directorio expuesto por el servidor web </a:t>
            </a:r>
            <a:r>
              <a:rPr lang="es-ES" sz="1400" dirty="0" smtClean="0"/>
              <a:t>incorporado.</a:t>
            </a:r>
          </a:p>
          <a:p>
            <a:pPr latinLnBrk="0"/>
            <a:r>
              <a:rPr lang="es-ES" sz="1400" b="1" dirty="0" smtClean="0"/>
              <a:t>/server-</a:t>
            </a:r>
            <a:r>
              <a:rPr lang="es-ES" sz="1400" b="1" dirty="0" err="1" smtClean="0"/>
              <a:t>lib</a:t>
            </a:r>
            <a:r>
              <a:rPr lang="es-ES" sz="1400" b="1" dirty="0"/>
              <a:t>: </a:t>
            </a:r>
            <a:r>
              <a:rPr lang="es-ES" sz="1400" dirty="0"/>
              <a:t>Bibliotecas de servidor Mirth </a:t>
            </a:r>
            <a:r>
              <a:rPr lang="es-ES" sz="1400" dirty="0" smtClean="0"/>
              <a:t>Connect.</a:t>
            </a:r>
          </a:p>
          <a:p>
            <a:pPr latinLnBrk="0"/>
            <a:r>
              <a:rPr lang="es-ES" sz="1400" b="1" dirty="0" smtClean="0"/>
              <a:t>/</a:t>
            </a:r>
            <a:r>
              <a:rPr lang="es-ES" sz="1400" b="1" dirty="0" err="1" smtClean="0"/>
              <a:t>webapps</a:t>
            </a:r>
            <a:r>
              <a:rPr lang="es-ES" sz="1400" b="1" dirty="0"/>
              <a:t>: </a:t>
            </a:r>
            <a:r>
              <a:rPr lang="es-ES" sz="1400" dirty="0"/>
              <a:t>Directorio expuesto por el servidor web </a:t>
            </a:r>
            <a:r>
              <a:rPr lang="es-ES" sz="1400" dirty="0" smtClean="0"/>
              <a:t>embebido para </a:t>
            </a:r>
            <a:r>
              <a:rPr lang="es-ES" sz="1400" dirty="0"/>
              <a:t>alojar </a:t>
            </a:r>
            <a:r>
              <a:rPr lang="es-ES" sz="1400" dirty="0" err="1" smtClean="0"/>
              <a:t>webapps</a:t>
            </a:r>
            <a:r>
              <a:rPr lang="es-ES" sz="1400" dirty="0" smtClean="0"/>
              <a:t>. 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69754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764704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</a:t>
            </a:r>
            <a:r>
              <a:rPr lang="es-ES" sz="1400" b="1" dirty="0" smtClean="0"/>
              <a:t>.</a:t>
            </a:r>
            <a:endParaRPr lang="es-ES" sz="1400" b="1" dirty="0"/>
          </a:p>
          <a:p>
            <a:pPr marL="0" indent="0" latinLnBrk="0">
              <a:buNone/>
            </a:pPr>
            <a:endParaRPr lang="es-ES" sz="1400" b="1" dirty="0" smtClean="0"/>
          </a:p>
          <a:p>
            <a:pPr marL="0" indent="0" latinLnBrk="0">
              <a:buNone/>
            </a:pPr>
            <a:r>
              <a:rPr lang="es-ES" sz="1400" dirty="0" smtClean="0"/>
              <a:t>Arranque y configuración de Mirth Connect:</a:t>
            </a:r>
          </a:p>
          <a:p>
            <a:pPr latinLnBrk="0"/>
            <a:r>
              <a:rPr lang="es-ES" sz="1400" dirty="0" smtClean="0"/>
              <a:t>Sistemas Windows/Mac: instalar como servicio y usar Mirth </a:t>
            </a:r>
            <a:r>
              <a:rPr lang="es-ES" sz="1400" dirty="0"/>
              <a:t>Connect Server </a:t>
            </a:r>
            <a:r>
              <a:rPr lang="es-ES" sz="1400" dirty="0" smtClean="0"/>
              <a:t>Manager para su gestión desde el UI.</a:t>
            </a:r>
          </a:p>
          <a:p>
            <a:pPr latinLnBrk="0"/>
            <a:r>
              <a:rPr lang="es-ES" sz="1400" dirty="0"/>
              <a:t>Sistemas Linux </a:t>
            </a:r>
            <a:r>
              <a:rPr lang="es-ES" sz="1400" dirty="0" smtClean="0"/>
              <a:t>(con </a:t>
            </a:r>
            <a:r>
              <a:rPr lang="es-ES" sz="1400" dirty="0" err="1" smtClean="0"/>
              <a:t>graphical</a:t>
            </a:r>
            <a:r>
              <a:rPr lang="es-ES" sz="1400" dirty="0" smtClean="0"/>
              <a:t> </a:t>
            </a:r>
            <a:r>
              <a:rPr lang="es-ES" sz="1400" dirty="0" err="1"/>
              <a:t>environment</a:t>
            </a:r>
            <a:r>
              <a:rPr lang="es-ES" sz="1400" dirty="0" smtClean="0"/>
              <a:t>): </a:t>
            </a:r>
            <a:r>
              <a:rPr lang="es-ES" sz="1400" dirty="0"/>
              <a:t>usar Mirth Connect Server </a:t>
            </a:r>
            <a:r>
              <a:rPr lang="es-ES" sz="1400" dirty="0" smtClean="0"/>
              <a:t>Manager (se puede lanzar con </a:t>
            </a:r>
            <a:r>
              <a:rPr lang="es-ES" sz="1400" dirty="0"/>
              <a:t>el script </a:t>
            </a:r>
            <a:r>
              <a:rPr lang="es-ES" sz="1400" dirty="0" err="1" smtClean="0"/>
              <a:t>mcmanager</a:t>
            </a:r>
            <a:r>
              <a:rPr lang="es-ES" sz="1400" dirty="0" smtClean="0"/>
              <a:t>).</a:t>
            </a:r>
          </a:p>
          <a:p>
            <a:pPr latinLnBrk="0"/>
            <a:r>
              <a:rPr lang="es-ES" sz="1400" dirty="0" smtClean="0"/>
              <a:t>Sistemas Linux (sin </a:t>
            </a:r>
            <a:r>
              <a:rPr lang="es-ES" sz="1400" dirty="0" err="1"/>
              <a:t>g</a:t>
            </a:r>
            <a:r>
              <a:rPr lang="es-ES" sz="1400" dirty="0" err="1" smtClean="0"/>
              <a:t>raphical</a:t>
            </a:r>
            <a:r>
              <a:rPr lang="es-ES" sz="1400" dirty="0" smtClean="0"/>
              <a:t> </a:t>
            </a:r>
            <a:r>
              <a:rPr lang="es-ES" sz="1400" dirty="0" err="1" smtClean="0"/>
              <a:t>environment</a:t>
            </a:r>
            <a:r>
              <a:rPr lang="es-ES" sz="1400" dirty="0" smtClean="0"/>
              <a:t>); dos opciones:</a:t>
            </a:r>
          </a:p>
          <a:p>
            <a:pPr lvl="1" latinLnBrk="0"/>
            <a:r>
              <a:rPr lang="es-ES" sz="1400" b="1" dirty="0" err="1"/>
              <a:t>m</a:t>
            </a:r>
            <a:r>
              <a:rPr lang="es-ES" sz="1400" b="1" dirty="0" err="1" smtClean="0"/>
              <a:t>cserver</a:t>
            </a:r>
            <a:r>
              <a:rPr lang="es-ES" sz="1400" dirty="0" smtClean="0"/>
              <a:t>: lanzamos Mirth Connect como proceso en primer plano (muy útil para depurar errores o para tareas puntuales).</a:t>
            </a:r>
          </a:p>
          <a:p>
            <a:pPr lvl="1" latinLnBrk="0"/>
            <a:r>
              <a:rPr lang="es-ES" sz="1400" b="1" dirty="0" err="1"/>
              <a:t>mcservice</a:t>
            </a:r>
            <a:r>
              <a:rPr lang="es-ES" sz="1400" dirty="0"/>
              <a:t>: lanzamos Mirth Connect como proceso en </a:t>
            </a:r>
            <a:r>
              <a:rPr lang="es-ES" sz="1400" dirty="0" err="1"/>
              <a:t>background</a:t>
            </a:r>
            <a:r>
              <a:rPr lang="es-ES" sz="1400" dirty="0"/>
              <a:t>.</a:t>
            </a:r>
          </a:p>
          <a:p>
            <a:pPr latinLnBrk="0"/>
            <a:r>
              <a:rPr lang="es-ES" sz="1400" dirty="0"/>
              <a:t>Atención: cada </a:t>
            </a:r>
            <a:r>
              <a:rPr lang="es-ES" sz="1400" dirty="0" smtClean="0"/>
              <a:t>script tiene </a:t>
            </a:r>
            <a:r>
              <a:rPr lang="es-ES" sz="1400" dirty="0"/>
              <a:t>su propio fichero de </a:t>
            </a:r>
            <a:r>
              <a:rPr lang="es-ES" sz="1400" dirty="0" err="1"/>
              <a:t>properties</a:t>
            </a:r>
            <a:r>
              <a:rPr lang="es-ES" sz="1400" dirty="0" smtClean="0"/>
              <a:t>:</a:t>
            </a:r>
          </a:p>
          <a:p>
            <a:pPr lvl="1" latinLnBrk="0"/>
            <a:r>
              <a:rPr lang="es-ES" sz="1400" b="1" dirty="0" err="1"/>
              <a:t>mcserver.vmoptions</a:t>
            </a:r>
            <a:r>
              <a:rPr lang="es-ES" sz="1400" dirty="0"/>
              <a:t> para Mirth Connect como proceso en primer plano.</a:t>
            </a:r>
          </a:p>
          <a:p>
            <a:pPr lvl="1" latinLnBrk="0"/>
            <a:r>
              <a:rPr lang="es-ES" sz="1400" b="1" dirty="0" err="1"/>
              <a:t>mcservice.vmoptions</a:t>
            </a:r>
            <a:r>
              <a:rPr lang="es-ES" sz="1400" dirty="0"/>
              <a:t> para Mirth Connect como proceso en </a:t>
            </a:r>
            <a:r>
              <a:rPr lang="es-ES" sz="1400" dirty="0" err="1"/>
              <a:t>background</a:t>
            </a:r>
            <a:r>
              <a:rPr lang="es-ES" sz="1400" dirty="0" smtClean="0"/>
              <a:t>.</a:t>
            </a:r>
          </a:p>
          <a:p>
            <a:pPr latinLnBrk="0"/>
            <a:r>
              <a:rPr lang="es-ES" sz="1400" dirty="0"/>
              <a:t>Contenido de ambos .</a:t>
            </a:r>
            <a:r>
              <a:rPr lang="es-ES" sz="1400" dirty="0" err="1"/>
              <a:t>vmoptions</a:t>
            </a:r>
            <a:r>
              <a:rPr lang="es-ES" sz="1400" dirty="0" smtClean="0"/>
              <a:t>: configuración de la máquina virtual de Java. Es recomendable aumentar la máxima memoria disponible para Java </a:t>
            </a:r>
            <a:r>
              <a:rPr lang="es-ES" sz="1400" dirty="0" err="1" smtClean="0"/>
              <a:t>Heap</a:t>
            </a:r>
            <a:r>
              <a:rPr lang="es-ES" sz="1400" dirty="0" smtClean="0"/>
              <a:t> </a:t>
            </a:r>
            <a:r>
              <a:rPr lang="es-ES" sz="1400" dirty="0" err="1" smtClean="0"/>
              <a:t>Space</a:t>
            </a:r>
            <a:r>
              <a:rPr lang="es-ES" sz="1400" dirty="0" smtClean="0"/>
              <a:t> y poner un mínimo al arranque:</a:t>
            </a:r>
          </a:p>
          <a:p>
            <a:pPr latinLnBrk="0"/>
            <a:endParaRPr lang="es-ES" sz="1000" dirty="0" smtClean="0"/>
          </a:p>
          <a:p>
            <a:pPr marL="457200" lvl="1" indent="0" latinLnBrk="0">
              <a:buNone/>
            </a:pPr>
            <a:r>
              <a:rPr lang="es-ES" sz="1400" dirty="0" smtClean="0"/>
              <a:t>Pasamos de esto                                       a esto (para 2Gb de RAM)</a:t>
            </a:r>
          </a:p>
          <a:p>
            <a:pPr marL="457200" lvl="1" indent="0" latinLnBrk="0">
              <a:buNone/>
            </a:pPr>
            <a:r>
              <a:rPr lang="es-ES" sz="1200" i="1" dirty="0"/>
              <a:t>-</a:t>
            </a:r>
            <a:r>
              <a:rPr lang="es-ES" sz="1200" i="1" dirty="0" smtClean="0"/>
              <a:t>server				-server</a:t>
            </a:r>
            <a:endParaRPr lang="es-ES" sz="1200" i="1" dirty="0"/>
          </a:p>
          <a:p>
            <a:pPr marL="457200" lvl="1" indent="0" latinLnBrk="0">
              <a:buNone/>
            </a:pPr>
            <a:r>
              <a:rPr lang="es-ES" sz="1200" i="1" dirty="0"/>
              <a:t>-Xmx256m				</a:t>
            </a:r>
            <a:r>
              <a:rPr lang="es-ES" sz="1200" i="1" dirty="0" smtClean="0"/>
              <a:t>-Xmx1024m</a:t>
            </a:r>
            <a:endParaRPr lang="es-ES" sz="1200" i="1" dirty="0"/>
          </a:p>
          <a:p>
            <a:pPr marL="457200" lvl="1" indent="0" latinLnBrk="0">
              <a:buNone/>
            </a:pPr>
            <a:r>
              <a:rPr lang="es-ES" sz="1200" i="1" dirty="0"/>
              <a:t>-</a:t>
            </a:r>
            <a:r>
              <a:rPr lang="es-ES" sz="1200" i="1" dirty="0" err="1" smtClean="0"/>
              <a:t>Djava.awt.headless</a:t>
            </a:r>
            <a:r>
              <a:rPr lang="es-ES" sz="1200" i="1" dirty="0"/>
              <a:t>=true			</a:t>
            </a:r>
            <a:r>
              <a:rPr lang="es-ES" sz="1200" i="1" dirty="0" smtClean="0"/>
              <a:t>-</a:t>
            </a:r>
            <a:r>
              <a:rPr lang="es-ES" sz="1200" i="1" dirty="0" err="1"/>
              <a:t>Djava.awt.headless</a:t>
            </a:r>
            <a:r>
              <a:rPr lang="es-ES" sz="1200" i="1" dirty="0"/>
              <a:t>=true</a:t>
            </a:r>
          </a:p>
          <a:p>
            <a:pPr marL="457200" lvl="1" indent="0" latinLnBrk="0">
              <a:buNone/>
            </a:pPr>
            <a:r>
              <a:rPr lang="es-ES" sz="1200" i="1" dirty="0"/>
              <a:t>-</a:t>
            </a:r>
            <a:r>
              <a:rPr lang="es-ES" sz="1200" i="1" dirty="0" err="1" smtClean="0"/>
              <a:t>Dapple.awt.UIElement</a:t>
            </a:r>
            <a:r>
              <a:rPr lang="es-ES" sz="1200" i="1" dirty="0" smtClean="0"/>
              <a:t>=true		</a:t>
            </a:r>
            <a:r>
              <a:rPr lang="es-ES" sz="1200" i="1" dirty="0"/>
              <a:t>	</a:t>
            </a:r>
            <a:r>
              <a:rPr lang="es-ES" sz="1200" i="1" dirty="0" smtClean="0"/>
              <a:t>-</a:t>
            </a:r>
            <a:r>
              <a:rPr lang="es-ES" sz="1200" i="1" dirty="0" err="1" smtClean="0"/>
              <a:t>Dapple.awt.UIElement</a:t>
            </a:r>
            <a:r>
              <a:rPr lang="es-ES" sz="1200" i="1" dirty="0" smtClean="0"/>
              <a:t>=true</a:t>
            </a:r>
          </a:p>
          <a:p>
            <a:pPr marL="457200" lvl="1" indent="0" latinLnBrk="0">
              <a:buNone/>
            </a:pPr>
            <a:r>
              <a:rPr lang="es-ES" sz="1200" i="1" dirty="0"/>
              <a:t>					</a:t>
            </a:r>
            <a:r>
              <a:rPr lang="es-ES" sz="1200" i="1" dirty="0" smtClean="0"/>
              <a:t>-</a:t>
            </a:r>
            <a:r>
              <a:rPr lang="es-ES" sz="1200" i="1" dirty="0"/>
              <a:t>Xms512m</a:t>
            </a:r>
            <a:endParaRPr lang="es-ES" sz="1200" i="1" dirty="0" smtClean="0"/>
          </a:p>
        </p:txBody>
      </p:sp>
    </p:spTree>
    <p:extLst>
      <p:ext uri="{BB962C8B-B14F-4D97-AF65-F5344CB8AC3E}">
        <p14:creationId xmlns:p14="http://schemas.microsoft.com/office/powerpoint/2010/main" val="9204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</a:t>
            </a:r>
            <a:r>
              <a:rPr lang="es-ES" sz="1400" b="1" dirty="0" smtClean="0"/>
              <a:t>.</a:t>
            </a:r>
            <a:endParaRPr lang="es-ES" sz="1400" b="1" dirty="0"/>
          </a:p>
          <a:p>
            <a:pPr marL="0" indent="0" latinLnBrk="0">
              <a:buNone/>
            </a:pPr>
            <a:endParaRPr lang="es-ES" sz="1400" b="1" dirty="0" smtClean="0"/>
          </a:p>
          <a:p>
            <a:pPr latinLnBrk="0"/>
            <a:r>
              <a:rPr lang="es-ES" sz="1400" dirty="0" smtClean="0"/>
              <a:t>Instalación </a:t>
            </a:r>
            <a:r>
              <a:rPr lang="es-ES" sz="1400" dirty="0"/>
              <a:t>como </a:t>
            </a:r>
            <a:r>
              <a:rPr lang="es-ES" sz="1400" dirty="0" smtClean="0"/>
              <a:t>servicio en Linux:</a:t>
            </a:r>
          </a:p>
          <a:p>
            <a:pPr lvl="1" latinLnBrk="0"/>
            <a:r>
              <a:rPr lang="es-ES" sz="1400" dirty="0" smtClean="0"/>
              <a:t>Si se instala desde el formato RPM, queda configurado usando </a:t>
            </a:r>
            <a:r>
              <a:rPr lang="es-ES" sz="1400" dirty="0" err="1" smtClean="0"/>
              <a:t>SystemV</a:t>
            </a:r>
            <a:r>
              <a:rPr lang="es-ES" sz="1400" dirty="0" smtClean="0"/>
              <a:t>. </a:t>
            </a:r>
          </a:p>
          <a:p>
            <a:pPr lvl="1" latinLnBrk="0"/>
            <a:r>
              <a:rPr lang="es-ES" sz="1400" dirty="0" smtClean="0"/>
              <a:t>Si se instala desde el fichero binario, este proceso no es automático: es recomendable instalarlo usando el nuevo </a:t>
            </a:r>
            <a:r>
              <a:rPr lang="es-ES" sz="1400" dirty="0" err="1" smtClean="0"/>
              <a:t>Systemd</a:t>
            </a:r>
            <a:r>
              <a:rPr lang="es-ES" sz="1400" dirty="0" smtClean="0"/>
              <a:t>. Script de ejemplo “</a:t>
            </a:r>
            <a:r>
              <a:rPr lang="es-ES" sz="1400" dirty="0"/>
              <a:t>/</a:t>
            </a:r>
            <a:r>
              <a:rPr lang="es-ES" sz="1400" dirty="0" err="1" smtClean="0"/>
              <a:t>etc</a:t>
            </a:r>
            <a:r>
              <a:rPr lang="es-ES" sz="1400" dirty="0" smtClean="0"/>
              <a:t>/</a:t>
            </a:r>
            <a:r>
              <a:rPr lang="es-ES" sz="1400" dirty="0" err="1" smtClean="0"/>
              <a:t>systemd</a:t>
            </a:r>
            <a:r>
              <a:rPr lang="es-ES" sz="1400" dirty="0" smtClean="0"/>
              <a:t>/</a:t>
            </a:r>
            <a:r>
              <a:rPr lang="es-ES" sz="1400" dirty="0" err="1" smtClean="0"/>
              <a:t>system</a:t>
            </a:r>
            <a:r>
              <a:rPr lang="es-ES" sz="1400" dirty="0" smtClean="0"/>
              <a:t>/</a:t>
            </a:r>
            <a:r>
              <a:rPr lang="es-ES" sz="1400" dirty="0" err="1" smtClean="0"/>
              <a:t>mcservice.service</a:t>
            </a:r>
            <a:r>
              <a:rPr lang="es-ES" sz="1400" dirty="0" smtClean="0"/>
              <a:t>”:</a:t>
            </a:r>
          </a:p>
          <a:p>
            <a:pPr marL="1314450" lvl="3" indent="0" latinLnBrk="0">
              <a:buNone/>
            </a:pPr>
            <a:r>
              <a:rPr lang="es-ES" sz="1000" dirty="0"/>
              <a:t>[</a:t>
            </a:r>
            <a:r>
              <a:rPr lang="es-ES" sz="1000" dirty="0" err="1"/>
              <a:t>Unit</a:t>
            </a:r>
            <a:r>
              <a:rPr lang="es-ES" sz="1000" dirty="0"/>
              <a:t>]</a:t>
            </a:r>
          </a:p>
          <a:p>
            <a:pPr marL="1314450" lvl="3" indent="0" latinLnBrk="0">
              <a:buNone/>
            </a:pPr>
            <a:r>
              <a:rPr lang="es-ES" sz="1000" dirty="0" err="1"/>
              <a:t>Description</a:t>
            </a:r>
            <a:r>
              <a:rPr lang="es-ES" sz="1000" dirty="0"/>
              <a:t>=</a:t>
            </a:r>
            <a:r>
              <a:rPr lang="es-ES" sz="1000" dirty="0" err="1"/>
              <a:t>Mirth</a:t>
            </a:r>
            <a:r>
              <a:rPr lang="es-ES" sz="1000" dirty="0"/>
              <a:t> Connect </a:t>
            </a:r>
          </a:p>
          <a:p>
            <a:pPr marL="1314450" lvl="3" indent="0" latinLnBrk="0">
              <a:buNone/>
            </a:pPr>
            <a:r>
              <a:rPr lang="es-ES" sz="1000" dirty="0" err="1"/>
              <a:t>After</a:t>
            </a:r>
            <a:r>
              <a:rPr lang="es-ES" sz="1000" dirty="0"/>
              <a:t>=</a:t>
            </a:r>
            <a:r>
              <a:rPr lang="es-ES" sz="1000" dirty="0" err="1"/>
              <a:t>postgresql.service</a:t>
            </a:r>
            <a:endParaRPr lang="es-ES" sz="1000" dirty="0"/>
          </a:p>
          <a:p>
            <a:pPr marL="1314450" lvl="3" indent="0" latinLnBrk="0">
              <a:buNone/>
            </a:pP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/>
              <a:t>[</a:t>
            </a:r>
            <a:r>
              <a:rPr lang="es-ES" sz="1000" dirty="0" err="1"/>
              <a:t>Service</a:t>
            </a:r>
            <a:r>
              <a:rPr lang="es-ES" sz="1000" dirty="0"/>
              <a:t>]</a:t>
            </a:r>
          </a:p>
          <a:p>
            <a:pPr marL="1314450" lvl="3" indent="0" latinLnBrk="0">
              <a:buNone/>
            </a:pPr>
            <a:r>
              <a:rPr lang="es-ES" sz="1000" dirty="0" err="1"/>
              <a:t>Type</a:t>
            </a:r>
            <a:r>
              <a:rPr lang="es-ES" sz="1000" dirty="0"/>
              <a:t>=</a:t>
            </a:r>
            <a:r>
              <a:rPr lang="es-ES" sz="1000" dirty="0" err="1"/>
              <a:t>forking</a:t>
            </a:r>
            <a:endParaRPr lang="es-ES" sz="1000" dirty="0"/>
          </a:p>
          <a:p>
            <a:pPr marL="1314450" lvl="3" indent="0" latinLnBrk="0">
              <a:buNone/>
            </a:pP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 err="1"/>
              <a:t>User</a:t>
            </a:r>
            <a:r>
              <a:rPr lang="es-ES" sz="1000" dirty="0"/>
              <a:t>=</a:t>
            </a:r>
            <a:r>
              <a:rPr lang="es-ES" sz="1000" dirty="0" err="1"/>
              <a:t>mirth</a:t>
            </a: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 err="1"/>
              <a:t>Group</a:t>
            </a:r>
            <a:r>
              <a:rPr lang="es-ES" sz="1000" dirty="0"/>
              <a:t>=</a:t>
            </a:r>
            <a:r>
              <a:rPr lang="es-ES" sz="1000" dirty="0" err="1"/>
              <a:t>mirth</a:t>
            </a: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 err="1"/>
              <a:t>ExecStart</a:t>
            </a:r>
            <a:r>
              <a:rPr lang="es-ES" sz="1000" dirty="0"/>
              <a:t>=/</a:t>
            </a:r>
            <a:r>
              <a:rPr lang="es-ES" sz="1000" dirty="0" err="1" smtClean="0"/>
              <a:t>opt</a:t>
            </a:r>
            <a:r>
              <a:rPr lang="es-ES" sz="1000" dirty="0" smtClean="0"/>
              <a:t>/</a:t>
            </a:r>
            <a:r>
              <a:rPr lang="es-ES" sz="1000" dirty="0" err="1" smtClean="0"/>
              <a:t>mirthconnect</a:t>
            </a:r>
            <a:r>
              <a:rPr lang="es-ES" sz="1000" dirty="0" smtClean="0"/>
              <a:t>/</a:t>
            </a:r>
            <a:r>
              <a:rPr lang="es-ES" sz="1000" dirty="0" err="1" smtClean="0"/>
              <a:t>mcservice</a:t>
            </a:r>
            <a:r>
              <a:rPr lang="es-ES" sz="1000" dirty="0" smtClean="0"/>
              <a:t> </a:t>
            </a:r>
            <a:r>
              <a:rPr lang="es-ES" sz="1000" dirty="0" err="1"/>
              <a:t>start</a:t>
            </a: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 err="1"/>
              <a:t>ExecStop</a:t>
            </a:r>
            <a:r>
              <a:rPr lang="es-ES" sz="1000" dirty="0" smtClean="0"/>
              <a:t>=/</a:t>
            </a:r>
            <a:r>
              <a:rPr lang="es-ES" sz="1000" dirty="0" err="1" smtClean="0"/>
              <a:t>opt</a:t>
            </a:r>
            <a:r>
              <a:rPr lang="es-ES" sz="1000" dirty="0" smtClean="0"/>
              <a:t>/</a:t>
            </a:r>
            <a:r>
              <a:rPr lang="es-ES" sz="1000" dirty="0" err="1" smtClean="0"/>
              <a:t>mirthconnect</a:t>
            </a:r>
            <a:r>
              <a:rPr lang="es-ES" sz="1000" dirty="0" smtClean="0"/>
              <a:t>/</a:t>
            </a:r>
            <a:r>
              <a:rPr lang="es-ES" sz="1000" dirty="0" err="1" smtClean="0"/>
              <a:t>mcservice</a:t>
            </a:r>
            <a:r>
              <a:rPr lang="es-ES" sz="1000" dirty="0" smtClean="0"/>
              <a:t> stop</a:t>
            </a:r>
            <a:endParaRPr lang="es-ES" sz="1000" dirty="0"/>
          </a:p>
          <a:p>
            <a:pPr marL="1314450" lvl="3" indent="0" latinLnBrk="0">
              <a:buNone/>
            </a:pP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/>
              <a:t># </a:t>
            </a:r>
            <a:r>
              <a:rPr lang="es-ES" sz="1000" dirty="0" err="1"/>
              <a:t>Give</a:t>
            </a:r>
            <a:r>
              <a:rPr lang="es-ES" sz="1000" dirty="0"/>
              <a:t> a </a:t>
            </a:r>
            <a:r>
              <a:rPr lang="es-ES" sz="1000" dirty="0" err="1"/>
              <a:t>reasonable</a:t>
            </a:r>
            <a:r>
              <a:rPr lang="es-ES" sz="1000" dirty="0"/>
              <a:t> </a:t>
            </a:r>
            <a:r>
              <a:rPr lang="es-ES" sz="1000" dirty="0" err="1"/>
              <a:t>amount</a:t>
            </a:r>
            <a:r>
              <a:rPr lang="es-ES" sz="1000" dirty="0"/>
              <a:t> of time </a:t>
            </a:r>
            <a:r>
              <a:rPr lang="es-ES" sz="1000" dirty="0" err="1"/>
              <a:t>for</a:t>
            </a:r>
            <a:r>
              <a:rPr lang="es-ES" sz="1000" dirty="0"/>
              <a:t> </a:t>
            </a:r>
            <a:r>
              <a:rPr lang="es-ES" sz="1000" dirty="0" err="1"/>
              <a:t>the</a:t>
            </a:r>
            <a:r>
              <a:rPr lang="es-ES" sz="1000" dirty="0"/>
              <a:t> server to </a:t>
            </a:r>
            <a:r>
              <a:rPr lang="es-ES" sz="1000" dirty="0" err="1"/>
              <a:t>start</a:t>
            </a:r>
            <a:r>
              <a:rPr lang="es-ES" sz="1000" dirty="0"/>
              <a:t> up/</a:t>
            </a:r>
            <a:r>
              <a:rPr lang="es-ES" sz="1000" dirty="0" err="1"/>
              <a:t>shut</a:t>
            </a:r>
            <a:r>
              <a:rPr lang="es-ES" sz="1000" dirty="0"/>
              <a:t> </a:t>
            </a:r>
            <a:r>
              <a:rPr lang="es-ES" sz="1000" dirty="0" err="1"/>
              <a:t>down</a:t>
            </a: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 err="1"/>
              <a:t>TimeoutSec</a:t>
            </a:r>
            <a:r>
              <a:rPr lang="es-ES" sz="1000" dirty="0"/>
              <a:t>=60</a:t>
            </a:r>
          </a:p>
          <a:p>
            <a:pPr marL="1314450" lvl="3" indent="0" latinLnBrk="0">
              <a:buNone/>
            </a:pPr>
            <a:endParaRPr lang="es-ES" sz="1000" dirty="0"/>
          </a:p>
          <a:p>
            <a:pPr marL="1314450" lvl="3" indent="0" latinLnBrk="0">
              <a:buNone/>
            </a:pPr>
            <a:r>
              <a:rPr lang="es-ES" sz="1000" dirty="0"/>
              <a:t>[</a:t>
            </a:r>
            <a:r>
              <a:rPr lang="es-ES" sz="1000" dirty="0" err="1"/>
              <a:t>Install</a:t>
            </a:r>
            <a:r>
              <a:rPr lang="es-ES" sz="1000" dirty="0"/>
              <a:t>]</a:t>
            </a:r>
          </a:p>
          <a:p>
            <a:pPr marL="1314450" lvl="3" indent="0" latinLnBrk="0">
              <a:buNone/>
            </a:pPr>
            <a:r>
              <a:rPr lang="es-ES" sz="1000" dirty="0" err="1"/>
              <a:t>WantedBy</a:t>
            </a:r>
            <a:r>
              <a:rPr lang="es-ES" sz="1000" dirty="0"/>
              <a:t>=</a:t>
            </a:r>
            <a:r>
              <a:rPr lang="es-ES" sz="1000" dirty="0" err="1"/>
              <a:t>multi-user.target</a:t>
            </a:r>
            <a:endParaRPr lang="es-ES" sz="1000" dirty="0" smtClean="0"/>
          </a:p>
          <a:p>
            <a:pPr marL="914400" lvl="2" indent="0" latinLnBrk="0">
              <a:buNone/>
            </a:pPr>
            <a:endParaRPr lang="es-ES" sz="1000" dirty="0"/>
          </a:p>
          <a:p>
            <a:pPr lvl="1" latinLnBrk="0"/>
            <a:r>
              <a:rPr lang="en-US" sz="1400" dirty="0" err="1"/>
              <a:t>Habilitar</a:t>
            </a:r>
            <a:r>
              <a:rPr lang="en-US" sz="1400" dirty="0"/>
              <a:t> el </a:t>
            </a:r>
            <a:r>
              <a:rPr lang="en-US" sz="1400" dirty="0" err="1"/>
              <a:t>servicio</a:t>
            </a:r>
            <a:r>
              <a:rPr lang="en-US" sz="1400" dirty="0"/>
              <a:t> con </a:t>
            </a:r>
            <a:r>
              <a:rPr lang="en-US" sz="1400" dirty="0" smtClean="0"/>
              <a:t>“</a:t>
            </a:r>
            <a:r>
              <a:rPr lang="en-US" sz="1400" i="1" dirty="0" err="1" smtClean="0"/>
              <a:t>sudo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systemctl</a:t>
            </a:r>
            <a:r>
              <a:rPr lang="en-US" sz="1400" i="1" dirty="0" smtClean="0"/>
              <a:t> enable </a:t>
            </a:r>
            <a:r>
              <a:rPr lang="es-ES" sz="1400" i="1" dirty="0" err="1"/>
              <a:t>mcservice</a:t>
            </a:r>
            <a:r>
              <a:rPr lang="en-US" sz="1400" dirty="0" smtClean="0"/>
              <a:t>”.</a:t>
            </a:r>
            <a:endParaRPr lang="en-US" sz="1400" dirty="0"/>
          </a:p>
          <a:p>
            <a:pPr lvl="1" latinLnBrk="0"/>
            <a:r>
              <a:rPr lang="en-US" sz="1400" dirty="0" err="1"/>
              <a:t>Arrancar</a:t>
            </a:r>
            <a:r>
              <a:rPr lang="en-US" sz="1400" dirty="0"/>
              <a:t> el </a:t>
            </a:r>
            <a:r>
              <a:rPr lang="en-US" sz="1400" dirty="0" err="1"/>
              <a:t>servicio</a:t>
            </a:r>
            <a:r>
              <a:rPr lang="en-US" sz="1400" dirty="0"/>
              <a:t> con </a:t>
            </a:r>
            <a:r>
              <a:rPr lang="en-US" sz="1400" dirty="0" smtClean="0"/>
              <a:t>“</a:t>
            </a:r>
            <a:r>
              <a:rPr lang="en-US" sz="1400" i="1" dirty="0" err="1"/>
              <a:t>sudo</a:t>
            </a:r>
            <a:r>
              <a:rPr lang="en-US" sz="1400" i="1" dirty="0"/>
              <a:t> </a:t>
            </a:r>
            <a:r>
              <a:rPr lang="en-US" sz="1400" i="1" dirty="0" err="1"/>
              <a:t>systemctl</a:t>
            </a:r>
            <a:r>
              <a:rPr lang="en-US" sz="1400" i="1" dirty="0"/>
              <a:t> </a:t>
            </a:r>
            <a:r>
              <a:rPr lang="en-US" sz="1400" i="1" dirty="0" smtClean="0"/>
              <a:t>start </a:t>
            </a:r>
            <a:r>
              <a:rPr lang="es-ES" sz="1400" i="1" dirty="0" err="1" smtClean="0"/>
              <a:t>mcservice</a:t>
            </a:r>
            <a:r>
              <a:rPr lang="en-US" sz="1400" dirty="0" smtClean="0"/>
              <a:t>”.</a:t>
            </a:r>
            <a:endParaRPr lang="en-US" sz="1400" dirty="0"/>
          </a:p>
          <a:p>
            <a:pPr lvl="1" latinLnBrk="0"/>
            <a:r>
              <a:rPr lang="en-US" sz="1400" dirty="0" err="1" smtClean="0"/>
              <a:t>Parar</a:t>
            </a:r>
            <a:r>
              <a:rPr lang="en-US" sz="1400" dirty="0" smtClean="0"/>
              <a:t> </a:t>
            </a:r>
            <a:r>
              <a:rPr lang="en-US" sz="1400" dirty="0"/>
              <a:t>el </a:t>
            </a:r>
            <a:r>
              <a:rPr lang="en-US" sz="1400" dirty="0" err="1"/>
              <a:t>servicio</a:t>
            </a:r>
            <a:r>
              <a:rPr lang="en-US" sz="1400" dirty="0"/>
              <a:t> con </a:t>
            </a:r>
            <a:r>
              <a:rPr lang="en-US" sz="1400" dirty="0" smtClean="0"/>
              <a:t>“</a:t>
            </a:r>
            <a:r>
              <a:rPr lang="en-US" sz="1400" i="1" dirty="0" err="1"/>
              <a:t>sudo</a:t>
            </a:r>
            <a:r>
              <a:rPr lang="en-US" sz="1400" i="1" dirty="0"/>
              <a:t> </a:t>
            </a:r>
            <a:r>
              <a:rPr lang="en-US" sz="1400" i="1" dirty="0" err="1"/>
              <a:t>systemctl</a:t>
            </a:r>
            <a:r>
              <a:rPr lang="en-US" sz="1400" i="1" dirty="0"/>
              <a:t> </a:t>
            </a:r>
            <a:r>
              <a:rPr lang="en-US" sz="1400" i="1" dirty="0" smtClean="0"/>
              <a:t>stop </a:t>
            </a:r>
            <a:r>
              <a:rPr lang="es-ES" sz="1400" i="1" dirty="0" err="1" smtClean="0"/>
              <a:t>mcservice</a:t>
            </a:r>
            <a:r>
              <a:rPr lang="en-US" sz="1400" dirty="0" smtClean="0"/>
              <a:t>”.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6300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1.2.1 </a:t>
            </a:r>
            <a:r>
              <a:rPr lang="es-ES" sz="1400" b="1" dirty="0"/>
              <a:t>Instalación básica/Parámetros recomendados a tener en cuenta</a:t>
            </a:r>
            <a:r>
              <a:rPr lang="es-ES" sz="1400" b="1" dirty="0" smtClean="0"/>
              <a:t>.</a:t>
            </a:r>
            <a:endParaRPr lang="es-ES" sz="1400" b="1" dirty="0"/>
          </a:p>
          <a:p>
            <a:pPr marL="0" indent="0" latinLnBrk="0">
              <a:buNone/>
            </a:pPr>
            <a:endParaRPr lang="es-ES" sz="1400" b="1" dirty="0" smtClean="0"/>
          </a:p>
          <a:p>
            <a:pPr latinLnBrk="0"/>
            <a:r>
              <a:rPr lang="es-ES_tradnl" sz="1400" dirty="0" smtClean="0"/>
              <a:t>Directorio /</a:t>
            </a:r>
            <a:r>
              <a:rPr lang="es-ES_tradnl" sz="1400" dirty="0" err="1" smtClean="0"/>
              <a:t>conf</a:t>
            </a:r>
            <a:r>
              <a:rPr lang="es-ES_tradnl" sz="1400" dirty="0" smtClean="0"/>
              <a:t>:</a:t>
            </a:r>
          </a:p>
          <a:p>
            <a:pPr lvl="1" latinLnBrk="0"/>
            <a:r>
              <a:rPr lang="en-US" sz="1400" i="1" dirty="0" err="1" smtClean="0"/>
              <a:t>mirth.properties</a:t>
            </a:r>
            <a:r>
              <a:rPr lang="en-US" sz="1400" dirty="0" smtClean="0"/>
              <a:t>: </a:t>
            </a:r>
            <a:r>
              <a:rPr lang="en-US" sz="1400" dirty="0" err="1" smtClean="0"/>
              <a:t>fichero</a:t>
            </a:r>
            <a:r>
              <a:rPr lang="en-US" sz="1400" dirty="0" smtClean="0"/>
              <a:t> principal de </a:t>
            </a:r>
            <a:r>
              <a:rPr lang="en-US" sz="1400" dirty="0" err="1" smtClean="0"/>
              <a:t>configuración</a:t>
            </a:r>
            <a:r>
              <a:rPr lang="en-US" sz="1400" dirty="0" smtClean="0"/>
              <a:t> de Mirth Connect (</a:t>
            </a:r>
            <a:r>
              <a:rPr lang="en-US" sz="1400" dirty="0" err="1" smtClean="0"/>
              <a:t>básicamente</a:t>
            </a:r>
            <a:r>
              <a:rPr lang="en-US" sz="1400" dirty="0" smtClean="0"/>
              <a:t>, el </a:t>
            </a:r>
            <a:r>
              <a:rPr lang="en-US" sz="1400" dirty="0" err="1" smtClean="0"/>
              <a:t>fichero</a:t>
            </a:r>
            <a:r>
              <a:rPr lang="en-US" sz="1400" dirty="0" smtClean="0"/>
              <a:t> que se </a:t>
            </a:r>
            <a:r>
              <a:rPr lang="en-US" sz="1400" dirty="0" err="1" smtClean="0"/>
              <a:t>edita</a:t>
            </a:r>
            <a:r>
              <a:rPr lang="en-US" sz="1400" dirty="0" smtClean="0"/>
              <a:t> </a:t>
            </a:r>
            <a:r>
              <a:rPr lang="en-US" sz="1400" dirty="0" err="1" smtClean="0"/>
              <a:t>desde</a:t>
            </a:r>
            <a:r>
              <a:rPr lang="en-US" sz="1400" dirty="0" smtClean="0"/>
              <a:t> el UI con el </a:t>
            </a:r>
            <a:r>
              <a:rPr lang="en-US" sz="1400" dirty="0" err="1" smtClean="0"/>
              <a:t>paquete</a:t>
            </a:r>
            <a:r>
              <a:rPr lang="en-US" sz="1400" dirty="0" smtClean="0"/>
              <a:t> </a:t>
            </a:r>
            <a:r>
              <a:rPr lang="es-ES" sz="1400" dirty="0"/>
              <a:t>Mirth Connect Server </a:t>
            </a:r>
            <a:r>
              <a:rPr lang="es-ES" sz="1400" dirty="0" smtClean="0"/>
              <a:t>Manager</a:t>
            </a:r>
            <a:r>
              <a:rPr lang="en-US" sz="1400" dirty="0" smtClean="0"/>
              <a:t>).</a:t>
            </a:r>
          </a:p>
          <a:p>
            <a:pPr lvl="1" latinLnBrk="0"/>
            <a:r>
              <a:rPr lang="en-US" sz="1400" i="1" dirty="0" smtClean="0"/>
              <a:t>log4j.properties:</a:t>
            </a:r>
            <a:r>
              <a:rPr lang="en-US" sz="1400" dirty="0" smtClean="0"/>
              <a:t>  </a:t>
            </a:r>
            <a:r>
              <a:rPr lang="en-US" sz="1400" dirty="0" err="1" smtClean="0"/>
              <a:t>configuración</a:t>
            </a:r>
            <a:r>
              <a:rPr lang="en-US" sz="1400" dirty="0" smtClean="0"/>
              <a:t> de Log4j del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 Mirth Connect.</a:t>
            </a:r>
          </a:p>
          <a:p>
            <a:pPr lvl="1" latinLnBrk="0"/>
            <a:r>
              <a:rPr lang="en-US" sz="1400" i="1" dirty="0" smtClean="0"/>
              <a:t>mirth-cli-</a:t>
            </a:r>
            <a:r>
              <a:rPr lang="en-US" sz="1400" i="1" dirty="0" err="1" smtClean="0"/>
              <a:t>config.properties</a:t>
            </a:r>
            <a:r>
              <a:rPr lang="en-US" sz="1400" i="1" dirty="0"/>
              <a:t>:</a:t>
            </a:r>
            <a:r>
              <a:rPr lang="en-US" sz="1400" dirty="0" smtClean="0"/>
              <a:t> </a:t>
            </a:r>
            <a:r>
              <a:rPr lang="en-US" sz="1400" dirty="0" err="1" smtClean="0"/>
              <a:t>valores</a:t>
            </a:r>
            <a:r>
              <a:rPr lang="en-US" sz="1400" dirty="0" smtClean="0"/>
              <a:t> 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defecto</a:t>
            </a:r>
            <a:r>
              <a:rPr lang="en-US" sz="1400" dirty="0" smtClean="0"/>
              <a:t> del </a:t>
            </a:r>
            <a:r>
              <a:rPr lang="en-US" sz="1400" dirty="0" err="1" smtClean="0"/>
              <a:t>cliente</a:t>
            </a:r>
            <a:r>
              <a:rPr lang="en-US" sz="1400" dirty="0" smtClean="0"/>
              <a:t> de </a:t>
            </a:r>
            <a:r>
              <a:rPr lang="en-US" sz="1400" dirty="0" err="1" smtClean="0"/>
              <a:t>comandos</a:t>
            </a:r>
            <a:r>
              <a:rPr lang="en-US" sz="1400" dirty="0" smtClean="0"/>
              <a:t> de Mirth Connect.</a:t>
            </a:r>
          </a:p>
          <a:p>
            <a:pPr lvl="1" latinLnBrk="0"/>
            <a:r>
              <a:rPr lang="en-US" sz="1400" i="1" dirty="0" smtClean="0"/>
              <a:t>log4j-cli.properties:</a:t>
            </a:r>
            <a:r>
              <a:rPr lang="en-US" sz="1400" dirty="0" smtClean="0"/>
              <a:t> </a:t>
            </a:r>
            <a:r>
              <a:rPr lang="en-US" sz="1400" dirty="0" err="1"/>
              <a:t>configuración</a:t>
            </a:r>
            <a:r>
              <a:rPr lang="en-US" sz="1400" dirty="0"/>
              <a:t> de </a:t>
            </a:r>
            <a:r>
              <a:rPr lang="en-US" sz="1400" dirty="0" smtClean="0"/>
              <a:t>Log4j para el </a:t>
            </a:r>
            <a:r>
              <a:rPr lang="en-US" sz="1400" dirty="0" err="1"/>
              <a:t>cliente</a:t>
            </a:r>
            <a:r>
              <a:rPr lang="en-US" sz="1400" dirty="0"/>
              <a:t> de </a:t>
            </a:r>
            <a:r>
              <a:rPr lang="en-US" sz="1400" dirty="0" err="1"/>
              <a:t>comandos</a:t>
            </a:r>
            <a:r>
              <a:rPr lang="en-US" sz="1400" dirty="0"/>
              <a:t> </a:t>
            </a:r>
            <a:r>
              <a:rPr lang="en-US" sz="1400" dirty="0" smtClean="0"/>
              <a:t>de Mirth Connect.</a:t>
            </a:r>
          </a:p>
          <a:p>
            <a:pPr lvl="1" latinLnBrk="0"/>
            <a:r>
              <a:rPr lang="en-US" sz="1400" i="1" dirty="0" smtClean="0"/>
              <a:t>dbdrivers.xml:</a:t>
            </a:r>
            <a:r>
              <a:rPr lang="en-US" sz="1400" dirty="0" smtClean="0"/>
              <a:t> </a:t>
            </a:r>
            <a:r>
              <a:rPr lang="en-US" sz="1400" dirty="0" err="1" smtClean="0"/>
              <a:t>definición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drivers de bases de </a:t>
            </a:r>
            <a:r>
              <a:rPr lang="en-US" sz="1400" dirty="0" err="1" smtClean="0"/>
              <a:t>datos</a:t>
            </a:r>
            <a:r>
              <a:rPr lang="en-US" sz="1400" dirty="0" smtClean="0"/>
              <a:t> para </a:t>
            </a:r>
            <a:r>
              <a:rPr lang="en-US" sz="1400" dirty="0" err="1" smtClean="0"/>
              <a:t>ser</a:t>
            </a:r>
            <a:r>
              <a:rPr lang="en-US" sz="1400" dirty="0" smtClean="0"/>
              <a:t> </a:t>
            </a:r>
            <a:r>
              <a:rPr lang="en-US" sz="1400" dirty="0" err="1" smtClean="0"/>
              <a:t>usados</a:t>
            </a:r>
            <a:r>
              <a:rPr lang="en-US" sz="1400" dirty="0" smtClean="0"/>
              <a:t> con Mirth Connect; 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defecto</a:t>
            </a:r>
            <a:r>
              <a:rPr lang="en-US" sz="1400" dirty="0" smtClean="0"/>
              <a:t>, </a:t>
            </a:r>
            <a:r>
              <a:rPr lang="en-US" sz="1400" dirty="0" err="1" smtClean="0"/>
              <a:t>vienen</a:t>
            </a:r>
            <a:r>
              <a:rPr lang="en-US" sz="1400" dirty="0" smtClean="0"/>
              <a:t> </a:t>
            </a:r>
            <a:r>
              <a:rPr lang="en-US" sz="1400" dirty="0" err="1" smtClean="0"/>
              <a:t>especificados</a:t>
            </a:r>
            <a:r>
              <a:rPr lang="en-US" sz="1400" dirty="0" smtClean="0"/>
              <a:t> para las bases de </a:t>
            </a:r>
            <a:r>
              <a:rPr lang="en-US" sz="1400" dirty="0" err="1" smtClean="0"/>
              <a:t>datos</a:t>
            </a:r>
            <a:r>
              <a:rPr lang="en-US" sz="1400" dirty="0" smtClean="0"/>
              <a:t> </a:t>
            </a:r>
            <a:r>
              <a:rPr lang="en-US" sz="1400" dirty="0" err="1" smtClean="0"/>
              <a:t>soportadas</a:t>
            </a:r>
            <a:r>
              <a:rPr lang="en-US" sz="1400" dirty="0" smtClean="0"/>
              <a:t>. Si </a:t>
            </a:r>
            <a:r>
              <a:rPr lang="en-US" sz="1400" dirty="0" err="1" smtClean="0"/>
              <a:t>quiere</a:t>
            </a:r>
            <a:r>
              <a:rPr lang="en-US" sz="1400" dirty="0" smtClean="0"/>
              <a:t> </a:t>
            </a:r>
            <a:r>
              <a:rPr lang="en-US" sz="1400" dirty="0" err="1" smtClean="0"/>
              <a:t>usarse</a:t>
            </a:r>
            <a:r>
              <a:rPr lang="en-US" sz="1400" dirty="0" smtClean="0"/>
              <a:t> </a:t>
            </a:r>
            <a:r>
              <a:rPr lang="en-US" sz="1400" dirty="0" err="1" smtClean="0"/>
              <a:t>uno</a:t>
            </a:r>
            <a:r>
              <a:rPr lang="en-US" sz="1400" dirty="0" smtClean="0"/>
              <a:t> </a:t>
            </a:r>
            <a:r>
              <a:rPr lang="en-US" sz="1400" dirty="0" err="1" smtClean="0"/>
              <a:t>nuevo</a:t>
            </a:r>
            <a:r>
              <a:rPr lang="en-US" sz="1400" dirty="0" smtClean="0"/>
              <a:t>, </a:t>
            </a:r>
            <a:r>
              <a:rPr lang="en-US" sz="1400" dirty="0" err="1" smtClean="0"/>
              <a:t>deberá</a:t>
            </a:r>
            <a:r>
              <a:rPr lang="en-US" sz="1400" dirty="0" smtClean="0"/>
              <a:t> </a:t>
            </a:r>
            <a:r>
              <a:rPr lang="en-US" sz="1400" dirty="0" err="1" smtClean="0"/>
              <a:t>especificarse</a:t>
            </a:r>
            <a:r>
              <a:rPr lang="en-US" sz="1400" dirty="0" smtClean="0"/>
              <a:t> </a:t>
            </a:r>
            <a:r>
              <a:rPr lang="en-US" sz="1400" dirty="0" err="1" smtClean="0"/>
              <a:t>aquí</a:t>
            </a:r>
            <a:r>
              <a:rPr lang="en-US" sz="1400" dirty="0" smtClean="0"/>
              <a:t>.</a:t>
            </a:r>
          </a:p>
          <a:p>
            <a:pPr lvl="1" latinLnBrk="0"/>
            <a:endParaRPr lang="en-US" sz="1400" i="1" dirty="0"/>
          </a:p>
          <a:p>
            <a:pPr latinLnBrk="0"/>
            <a:r>
              <a:rPr lang="es-ES_tradnl" sz="1400" dirty="0"/>
              <a:t>Directorio /</a:t>
            </a:r>
            <a:r>
              <a:rPr lang="es-ES_tradnl" sz="1400" dirty="0" err="1" smtClean="0"/>
              <a:t>appdata</a:t>
            </a:r>
            <a:r>
              <a:rPr lang="es-ES_tradnl" sz="1400" dirty="0" smtClean="0"/>
              <a:t>: se genera automáticamente al arrancar por primera vez </a:t>
            </a:r>
            <a:r>
              <a:rPr lang="es-ES_tradnl" sz="1400" dirty="0" err="1" smtClean="0"/>
              <a:t>Mirth</a:t>
            </a:r>
            <a:r>
              <a:rPr lang="es-ES_tradnl" sz="1400" dirty="0" smtClean="0"/>
              <a:t> </a:t>
            </a:r>
            <a:r>
              <a:rPr lang="es-ES_tradnl" sz="1400" dirty="0" err="1" smtClean="0"/>
              <a:t>Connect</a:t>
            </a:r>
            <a:r>
              <a:rPr lang="es-ES_tradnl" sz="1400" dirty="0" smtClean="0"/>
              <a:t>. Contiene:</a:t>
            </a:r>
          </a:p>
          <a:p>
            <a:pPr lvl="1" latinLnBrk="0"/>
            <a:r>
              <a:rPr lang="es-ES_tradnl" sz="1400" dirty="0" smtClean="0"/>
              <a:t>BBDD embebida Derby (en caso de estar configurada así).</a:t>
            </a:r>
          </a:p>
          <a:p>
            <a:pPr lvl="1" latinLnBrk="0"/>
            <a:r>
              <a:rPr lang="es-ES_tradnl" sz="1400" dirty="0" err="1" smtClean="0"/>
              <a:t>configuration.properties</a:t>
            </a:r>
            <a:r>
              <a:rPr lang="es-ES_tradnl" sz="1400" dirty="0" smtClean="0"/>
              <a:t>: lista de parámetros definidos en </a:t>
            </a:r>
            <a:r>
              <a:rPr lang="es-ES_tradnl" sz="1400" i="1" dirty="0" err="1" smtClean="0"/>
              <a:t>Settings</a:t>
            </a:r>
            <a:r>
              <a:rPr lang="es-ES_tradnl" sz="1400" i="1" dirty="0" smtClean="0"/>
              <a:t> – </a:t>
            </a:r>
            <a:r>
              <a:rPr lang="es-ES_tradnl" sz="1400" i="1" dirty="0" err="1" smtClean="0"/>
              <a:t>Configuration</a:t>
            </a:r>
            <a:r>
              <a:rPr lang="es-ES_tradnl" sz="1400" i="1" dirty="0" smtClean="0"/>
              <a:t> </a:t>
            </a:r>
            <a:r>
              <a:rPr lang="es-ES_tradnl" sz="1400" i="1" dirty="0" err="1" smtClean="0"/>
              <a:t>Map</a:t>
            </a:r>
            <a:r>
              <a:rPr lang="es-ES_tradnl" sz="1400" i="1" dirty="0"/>
              <a:t> </a:t>
            </a:r>
            <a:r>
              <a:rPr lang="es-ES_tradnl" sz="1400" dirty="0" smtClean="0"/>
              <a:t>del UI (se cargan al arrancar el servidor </a:t>
            </a:r>
            <a:r>
              <a:rPr lang="es-ES_tradnl" sz="1400" dirty="0" err="1" smtClean="0"/>
              <a:t>Mirth</a:t>
            </a:r>
            <a:r>
              <a:rPr lang="es-ES_tradnl" sz="1400" dirty="0" smtClean="0"/>
              <a:t>).</a:t>
            </a:r>
          </a:p>
          <a:p>
            <a:pPr lvl="1" latinLnBrk="0"/>
            <a:r>
              <a:rPr lang="es-ES_tradnl" sz="1400" i="1" dirty="0" err="1" smtClean="0"/>
              <a:t>extension.properties</a:t>
            </a:r>
            <a:r>
              <a:rPr lang="es-ES_tradnl" sz="1400" i="1" dirty="0" smtClean="0"/>
              <a:t>:  </a:t>
            </a:r>
            <a:r>
              <a:rPr lang="es-ES_tradnl" sz="1400" dirty="0" smtClean="0"/>
              <a:t>listado de extensiones instaladas y estado de las mismas.</a:t>
            </a:r>
          </a:p>
          <a:p>
            <a:pPr lvl="1" latinLnBrk="0"/>
            <a:r>
              <a:rPr lang="es-ES_tradnl" sz="1400" i="1" dirty="0" err="1" smtClean="0"/>
              <a:t>keystore.jks</a:t>
            </a:r>
            <a:r>
              <a:rPr lang="es-ES_tradnl" sz="1400" i="1" dirty="0" smtClean="0"/>
              <a:t>: </a:t>
            </a:r>
            <a:r>
              <a:rPr lang="es-ES_tradnl" sz="1400" dirty="0" err="1" smtClean="0"/>
              <a:t>keystore</a:t>
            </a:r>
            <a:r>
              <a:rPr lang="es-ES_tradnl" sz="1400" dirty="0" smtClean="0"/>
              <a:t> generado para esta instancia (</a:t>
            </a:r>
            <a:r>
              <a:rPr lang="es-ES_tradnl" sz="1400" dirty="0" err="1" smtClean="0"/>
              <a:t>autofirmado</a:t>
            </a:r>
            <a:r>
              <a:rPr lang="es-ES_tradnl" sz="1400" dirty="0" smtClean="0"/>
              <a:t>).</a:t>
            </a:r>
          </a:p>
          <a:p>
            <a:pPr lvl="1" latinLnBrk="0"/>
            <a:r>
              <a:rPr lang="es-ES_tradnl" sz="1400" i="1" dirty="0" smtClean="0"/>
              <a:t>server.id: </a:t>
            </a:r>
            <a:r>
              <a:rPr lang="es-ES_tradnl" sz="1400" dirty="0" smtClean="0"/>
              <a:t>cadena que identifica al servidor (muy útil en </a:t>
            </a:r>
            <a:r>
              <a:rPr lang="es-ES_tradnl" sz="1400" dirty="0" err="1" smtClean="0"/>
              <a:t>clustering</a:t>
            </a:r>
            <a:r>
              <a:rPr lang="es-ES_tradnl" sz="1400" dirty="0" smtClean="0"/>
              <a:t>).</a:t>
            </a:r>
          </a:p>
          <a:p>
            <a:pPr lvl="1" latinLnBrk="0"/>
            <a:r>
              <a:rPr lang="es-ES_tradnl" sz="1400" i="1" dirty="0" smtClean="0"/>
              <a:t>/</a:t>
            </a:r>
            <a:r>
              <a:rPr lang="es-ES_tradnl" sz="1400" i="1" dirty="0" err="1" smtClean="0"/>
              <a:t>temp</a:t>
            </a:r>
            <a:r>
              <a:rPr lang="es-ES_tradnl" sz="1400" i="1" dirty="0" smtClean="0"/>
              <a:t>: </a:t>
            </a:r>
            <a:r>
              <a:rPr lang="es-ES_tradnl" sz="1400" dirty="0" smtClean="0"/>
              <a:t>directorio temporal para el servidor web embebido.</a:t>
            </a:r>
            <a:endParaRPr lang="es-ES_tradnl" sz="1400" dirty="0"/>
          </a:p>
          <a:p>
            <a:pPr latinLnBrk="0"/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218621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4726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1.2.1 </a:t>
            </a:r>
            <a:r>
              <a:rPr lang="es-ES" sz="1400" b="1" dirty="0"/>
              <a:t>Instalación básica/Parámetros recomendados </a:t>
            </a:r>
            <a:r>
              <a:rPr lang="es-ES" sz="1400" b="1" dirty="0" smtClean="0"/>
              <a:t>a </a:t>
            </a:r>
            <a:r>
              <a:rPr lang="es-ES" sz="1400" b="1" dirty="0"/>
              <a:t>tener en cuenta</a:t>
            </a:r>
            <a:r>
              <a:rPr lang="es-ES" sz="1400" b="1" dirty="0" smtClean="0"/>
              <a:t>.</a:t>
            </a:r>
          </a:p>
          <a:p>
            <a:pPr marL="0" indent="0" latinLnBrk="0">
              <a:buNone/>
            </a:pPr>
            <a:endParaRPr lang="es-ES" sz="1400" b="1" dirty="0"/>
          </a:p>
          <a:p>
            <a:pPr marL="0" indent="0" latinLnBrk="0">
              <a:buNone/>
            </a:pPr>
            <a:r>
              <a:rPr lang="es-ES" sz="1400" dirty="0" smtClean="0"/>
              <a:t>Información sobre los certificados usados por Mirth Connect: </a:t>
            </a:r>
          </a:p>
          <a:p>
            <a:pPr marL="0" indent="0" latinLnBrk="0">
              <a:buNone/>
            </a:pPr>
            <a:endParaRPr lang="es-ES" sz="1400" dirty="0" smtClean="0"/>
          </a:p>
          <a:p>
            <a:pPr latinLnBrk="0"/>
            <a:r>
              <a:rPr lang="es-ES" sz="1400" i="1" dirty="0" err="1" smtClean="0"/>
              <a:t>appdata</a:t>
            </a:r>
            <a:r>
              <a:rPr lang="es-ES" sz="1400" i="1" dirty="0" smtClean="0"/>
              <a:t>/</a:t>
            </a:r>
            <a:r>
              <a:rPr lang="es-ES" sz="1400" i="1" dirty="0" err="1" smtClean="0"/>
              <a:t>keystore.jks</a:t>
            </a:r>
            <a:r>
              <a:rPr lang="es-ES" sz="1400" dirty="0" smtClean="0"/>
              <a:t> : </a:t>
            </a:r>
            <a:r>
              <a:rPr lang="es-ES" sz="1400" dirty="0"/>
              <a:t>fichero </a:t>
            </a:r>
            <a:r>
              <a:rPr lang="es-ES" sz="1400" dirty="0" smtClean="0"/>
              <a:t>JCEKS generado en el primer arranque de Mirth Connect que almacena las claves pública, privada y certificado </a:t>
            </a:r>
            <a:r>
              <a:rPr lang="es-ES" sz="1400" dirty="0" err="1" smtClean="0"/>
              <a:t>autofirmado</a:t>
            </a:r>
            <a:r>
              <a:rPr lang="es-ES" sz="1400" dirty="0" smtClean="0"/>
              <a:t> local.</a:t>
            </a:r>
          </a:p>
          <a:p>
            <a:pPr latinLnBrk="0"/>
            <a:r>
              <a:rPr lang="es-ES" sz="1400" dirty="0" smtClean="0"/>
              <a:t>La información del certificado es utilizada para encriptar las comunicaciones tanto del Web Server, como del API, datos de mensajes, </a:t>
            </a:r>
            <a:r>
              <a:rPr lang="es-ES" sz="1400" dirty="0" err="1" smtClean="0"/>
              <a:t>exports</a:t>
            </a:r>
            <a:r>
              <a:rPr lang="es-ES" sz="1400" dirty="0" smtClean="0"/>
              <a:t>, etc…</a:t>
            </a:r>
          </a:p>
          <a:p>
            <a:pPr latinLnBrk="0"/>
            <a:r>
              <a:rPr lang="es-ES" sz="1400" i="1" dirty="0" err="1"/>
              <a:t>c</a:t>
            </a:r>
            <a:r>
              <a:rPr lang="es-ES" sz="1400" i="1" dirty="0" err="1" smtClean="0"/>
              <a:t>onf</a:t>
            </a:r>
            <a:r>
              <a:rPr lang="es-ES" sz="1400" i="1" dirty="0" smtClean="0"/>
              <a:t>/</a:t>
            </a:r>
            <a:r>
              <a:rPr lang="es-ES" sz="1400" i="1" dirty="0" err="1" smtClean="0"/>
              <a:t>mirth.properties</a:t>
            </a:r>
            <a:r>
              <a:rPr lang="es-ES" sz="1400" dirty="0" smtClean="0"/>
              <a:t> : las claves </a:t>
            </a:r>
            <a:r>
              <a:rPr lang="es-ES" sz="1400" dirty="0"/>
              <a:t>que comienzan por “</a:t>
            </a:r>
            <a:r>
              <a:rPr lang="es-ES" sz="1400" dirty="0" err="1" smtClean="0"/>
              <a:t>keystore</a:t>
            </a:r>
            <a:r>
              <a:rPr lang="es-ES" sz="1400" dirty="0" smtClean="0"/>
              <a:t>” permiten configurar la localización del certificado, claves, tipo de fichero, etc…</a:t>
            </a:r>
          </a:p>
          <a:p>
            <a:pPr latinLnBrk="0"/>
            <a:r>
              <a:rPr lang="es-ES" sz="1400" dirty="0" smtClean="0"/>
              <a:t>Al ser un certificado </a:t>
            </a:r>
            <a:r>
              <a:rPr lang="es-ES" sz="1400" dirty="0" err="1" smtClean="0"/>
              <a:t>autofirmado</a:t>
            </a:r>
            <a:r>
              <a:rPr lang="es-ES" sz="1400" dirty="0" smtClean="0"/>
              <a:t> </a:t>
            </a:r>
            <a:r>
              <a:rPr lang="es-ES" sz="1400" u="sng" dirty="0" smtClean="0"/>
              <a:t>es recomendable sustituirlo por uno firmado por una Autoridad de Certificación (CA)</a:t>
            </a:r>
            <a:r>
              <a:rPr lang="es-ES" sz="1400" dirty="0" smtClean="0"/>
              <a:t> válido en el entorno donde se use Mirth; sino, los accesos desde un navegador web a Mirth Connect o aplicaciones cliente al API podrían tener problemas de conectividad y alertas de seguridad.</a:t>
            </a:r>
          </a:p>
          <a:p>
            <a:pPr latinLnBrk="0"/>
            <a:r>
              <a:rPr lang="es-ES" sz="1400" dirty="0" smtClean="0"/>
              <a:t>Un método para hacer esto es el siguiente:</a:t>
            </a:r>
          </a:p>
          <a:p>
            <a:pPr lvl="1" latinLnBrk="0"/>
            <a:r>
              <a:rPr lang="en-US" sz="1400" dirty="0" err="1"/>
              <a:t>Realizar</a:t>
            </a:r>
            <a:r>
              <a:rPr lang="en-US" sz="1400" dirty="0"/>
              <a:t> </a:t>
            </a:r>
            <a:r>
              <a:rPr lang="en-US" sz="1400" dirty="0" err="1"/>
              <a:t>copia</a:t>
            </a:r>
            <a:r>
              <a:rPr lang="en-US" sz="1400" dirty="0"/>
              <a:t> de </a:t>
            </a:r>
            <a:r>
              <a:rPr lang="en-US" sz="1400" dirty="0" err="1"/>
              <a:t>seguridad</a:t>
            </a:r>
            <a:r>
              <a:rPr lang="en-US" sz="1400" dirty="0"/>
              <a:t> del </a:t>
            </a:r>
            <a:r>
              <a:rPr lang="en-US" sz="1400" dirty="0" err="1" smtClean="0"/>
              <a:t>fichero</a:t>
            </a:r>
            <a:r>
              <a:rPr lang="en-US" sz="1400" dirty="0" smtClean="0"/>
              <a:t> original </a:t>
            </a:r>
            <a:r>
              <a:rPr lang="es-ES" sz="1400" i="1" dirty="0" err="1" smtClean="0"/>
              <a:t>keystore.jks</a:t>
            </a:r>
            <a:r>
              <a:rPr lang="es-ES" sz="1400" i="1" dirty="0" smtClean="0"/>
              <a:t>.</a:t>
            </a:r>
            <a:endParaRPr lang="es-ES" sz="1400" dirty="0" smtClean="0"/>
          </a:p>
          <a:p>
            <a:pPr lvl="1" latinLnBrk="0"/>
            <a:r>
              <a:rPr lang="en-US" sz="1400" dirty="0" err="1" smtClean="0"/>
              <a:t>Tener</a:t>
            </a:r>
            <a:r>
              <a:rPr lang="en-US" sz="1400" dirty="0" smtClean="0"/>
              <a:t> </a:t>
            </a:r>
            <a:r>
              <a:rPr lang="en-US" sz="1400" dirty="0" err="1" smtClean="0"/>
              <a:t>preparado</a:t>
            </a:r>
            <a:r>
              <a:rPr lang="en-US" sz="1400" dirty="0" smtClean="0"/>
              <a:t> un </a:t>
            </a:r>
            <a:r>
              <a:rPr lang="en-US" sz="1400" dirty="0" err="1" smtClean="0"/>
              <a:t>nuevo</a:t>
            </a:r>
            <a:r>
              <a:rPr lang="en-US" sz="1400" dirty="0" smtClean="0"/>
              <a:t> </a:t>
            </a:r>
            <a:r>
              <a:rPr lang="en-US" sz="1400" dirty="0" err="1" smtClean="0"/>
              <a:t>juego</a:t>
            </a:r>
            <a:r>
              <a:rPr lang="en-US" sz="1400" dirty="0" smtClean="0"/>
              <a:t> de claves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formato</a:t>
            </a:r>
            <a:r>
              <a:rPr lang="en-US" sz="1400" dirty="0" smtClean="0"/>
              <a:t> PKCS#12.</a:t>
            </a:r>
          </a:p>
          <a:p>
            <a:pPr lvl="1" latinLnBrk="0"/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directorio</a:t>
            </a:r>
            <a:r>
              <a:rPr lang="en-US" sz="1400" dirty="0" smtClean="0"/>
              <a:t> </a:t>
            </a:r>
            <a:r>
              <a:rPr lang="en-US" sz="1400" dirty="0" err="1" smtClean="0"/>
              <a:t>donde</a:t>
            </a:r>
            <a:r>
              <a:rPr lang="en-US" sz="1400" dirty="0" smtClean="0"/>
              <a:t> reside </a:t>
            </a:r>
            <a:r>
              <a:rPr lang="es-ES" sz="1400" i="1" dirty="0" err="1" smtClean="0"/>
              <a:t>keystore.jks</a:t>
            </a:r>
            <a:r>
              <a:rPr lang="es-ES" sz="1400" dirty="0" smtClean="0"/>
              <a:t>, ejecutar este comando (sustituyendo las partes en cursiva por los datos apropiados):</a:t>
            </a:r>
          </a:p>
          <a:p>
            <a:pPr lvl="2" latinLnBrk="0"/>
            <a:r>
              <a:rPr lang="es-ES" sz="1000" dirty="0" err="1"/>
              <a:t>k</a:t>
            </a:r>
            <a:r>
              <a:rPr lang="es-ES" sz="1000" dirty="0" err="1" smtClean="0"/>
              <a:t>eytool</a:t>
            </a:r>
            <a:r>
              <a:rPr lang="es-ES" sz="1000" dirty="0" smtClean="0"/>
              <a:t> –</a:t>
            </a:r>
            <a:r>
              <a:rPr lang="es-ES" sz="1000" dirty="0" err="1" smtClean="0"/>
              <a:t>importkeystore</a:t>
            </a:r>
            <a:r>
              <a:rPr lang="es-ES" sz="1000" dirty="0" smtClean="0"/>
              <a:t> –</a:t>
            </a:r>
            <a:r>
              <a:rPr lang="es-ES" sz="1000" dirty="0" err="1" smtClean="0"/>
              <a:t>srckeystore</a:t>
            </a:r>
            <a:r>
              <a:rPr lang="es-ES" sz="1000" dirty="0" smtClean="0"/>
              <a:t> </a:t>
            </a:r>
            <a:r>
              <a:rPr lang="es-ES" sz="1000" i="1" dirty="0" smtClean="0"/>
              <a:t>myservercert.p12</a:t>
            </a:r>
            <a:r>
              <a:rPr lang="es-ES" sz="1000" dirty="0" smtClean="0"/>
              <a:t> –</a:t>
            </a:r>
            <a:r>
              <a:rPr lang="es-ES" sz="1000" dirty="0" err="1" smtClean="0"/>
              <a:t>srcstoretype</a:t>
            </a:r>
            <a:r>
              <a:rPr lang="es-ES" sz="1000" dirty="0" smtClean="0"/>
              <a:t> PKCS12 –</a:t>
            </a:r>
            <a:r>
              <a:rPr lang="es-ES" sz="1000" dirty="0" err="1" smtClean="0"/>
              <a:t>srcstorepass</a:t>
            </a:r>
            <a:r>
              <a:rPr lang="es-ES" sz="1000" dirty="0" smtClean="0"/>
              <a:t> </a:t>
            </a:r>
            <a:r>
              <a:rPr lang="es-ES" sz="1000" i="1" dirty="0" err="1" smtClean="0"/>
              <a:t>mystorepass</a:t>
            </a:r>
            <a:r>
              <a:rPr lang="es-ES" sz="1000" dirty="0" smtClean="0"/>
              <a:t> –</a:t>
            </a:r>
            <a:r>
              <a:rPr lang="es-ES" sz="1000" dirty="0" err="1" smtClean="0"/>
              <a:t>srckeypass</a:t>
            </a:r>
            <a:r>
              <a:rPr lang="es-ES" sz="1000" dirty="0" smtClean="0"/>
              <a:t> </a:t>
            </a:r>
            <a:r>
              <a:rPr lang="es-ES" sz="1000" i="1" dirty="0" err="1" smtClean="0"/>
              <a:t>mykeypass</a:t>
            </a:r>
            <a:r>
              <a:rPr lang="es-ES" sz="1000" dirty="0" smtClean="0"/>
              <a:t> –</a:t>
            </a:r>
            <a:r>
              <a:rPr lang="es-ES" sz="1000" dirty="0" err="1" smtClean="0"/>
              <a:t>srcalias</a:t>
            </a:r>
            <a:r>
              <a:rPr lang="es-ES" sz="1000" dirty="0" smtClean="0"/>
              <a:t> </a:t>
            </a:r>
            <a:r>
              <a:rPr lang="es-ES" sz="1000" i="1" dirty="0" err="1" smtClean="0"/>
              <a:t>myalias</a:t>
            </a:r>
            <a:r>
              <a:rPr lang="es-ES" sz="1000" dirty="0" smtClean="0"/>
              <a:t> –</a:t>
            </a:r>
            <a:r>
              <a:rPr lang="es-ES" sz="1000" dirty="0" err="1" smtClean="0"/>
              <a:t>destkeystore</a:t>
            </a:r>
            <a:r>
              <a:rPr lang="es-ES" sz="1000" dirty="0" smtClean="0"/>
              <a:t> </a:t>
            </a:r>
            <a:r>
              <a:rPr lang="es-ES" sz="1000" dirty="0" err="1" smtClean="0"/>
              <a:t>keystore.jks</a:t>
            </a:r>
            <a:r>
              <a:rPr lang="es-ES" sz="1000" dirty="0" smtClean="0"/>
              <a:t> –</a:t>
            </a:r>
            <a:r>
              <a:rPr lang="es-ES" sz="1000" dirty="0" err="1" smtClean="0"/>
              <a:t>deststoretype</a:t>
            </a:r>
            <a:r>
              <a:rPr lang="es-ES" sz="1000" dirty="0" smtClean="0"/>
              <a:t> JCEKS –</a:t>
            </a:r>
            <a:r>
              <a:rPr lang="es-ES" sz="1000" dirty="0" err="1" smtClean="0"/>
              <a:t>deststorepass</a:t>
            </a:r>
            <a:r>
              <a:rPr lang="es-ES" sz="1000" dirty="0" smtClean="0"/>
              <a:t> 81uWxplDtB –</a:t>
            </a:r>
            <a:r>
              <a:rPr lang="es-ES" sz="1000" dirty="0" err="1" smtClean="0"/>
              <a:t>destkeypass</a:t>
            </a:r>
            <a:r>
              <a:rPr lang="es-ES" sz="1000" dirty="0" smtClean="0"/>
              <a:t> </a:t>
            </a:r>
            <a:r>
              <a:rPr lang="es-ES" sz="1000" dirty="0"/>
              <a:t>81uWxplDtB </a:t>
            </a:r>
            <a:r>
              <a:rPr lang="es-ES" sz="1000" dirty="0" smtClean="0"/>
              <a:t> -</a:t>
            </a:r>
            <a:r>
              <a:rPr lang="es-ES" sz="1000" dirty="0" err="1" smtClean="0"/>
              <a:t>destalias</a:t>
            </a:r>
            <a:r>
              <a:rPr lang="es-ES" sz="1000" dirty="0" smtClean="0"/>
              <a:t> </a:t>
            </a:r>
            <a:r>
              <a:rPr lang="es-ES" sz="1000" dirty="0" err="1" smtClean="0"/>
              <a:t>mirthconnect</a:t>
            </a:r>
            <a:endParaRPr lang="es-ES" sz="1000" dirty="0" smtClean="0"/>
          </a:p>
          <a:p>
            <a:pPr lvl="1" latinLnBrk="0"/>
            <a:r>
              <a:rPr lang="es-ES" sz="1400" dirty="0" smtClean="0"/>
              <a:t>Reiniciar el servidor Mirth Connect.</a:t>
            </a:r>
          </a:p>
          <a:p>
            <a:pPr latinLnBrk="0"/>
            <a:r>
              <a:rPr lang="es-ES" sz="1400" dirty="0"/>
              <a:t>Otro método: </a:t>
            </a:r>
            <a:r>
              <a:rPr lang="es-ES" sz="1400" dirty="0">
                <a:hlinkClick r:id="rId3"/>
              </a:rPr>
              <a:t>https://www.youtube.com/watch?v=JveEJuz0dPc</a:t>
            </a:r>
            <a:r>
              <a:rPr lang="es-ES" sz="1400" dirty="0"/>
              <a:t> </a:t>
            </a:r>
          </a:p>
          <a:p>
            <a:pPr lvl="2" latinLnBrk="0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793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Agenda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91680" y="1124744"/>
            <a:ext cx="756084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/>
              <a:t>DÍA </a:t>
            </a:r>
            <a:r>
              <a:rPr lang="es-ES" sz="1400" b="1" dirty="0" smtClean="0"/>
              <a:t>21/10/2017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4. FHIR EN </a:t>
            </a:r>
            <a:r>
              <a:rPr lang="es-ES" sz="1400" dirty="0" smtClean="0"/>
              <a:t>MC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4.1 Introducción y conceptos </a:t>
            </a:r>
            <a:r>
              <a:rPr lang="es-ES" sz="1400" dirty="0" smtClean="0"/>
              <a:t>básicos.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4.2 Conectores </a:t>
            </a:r>
            <a:r>
              <a:rPr lang="es-ES" sz="1400" dirty="0" smtClean="0"/>
              <a:t>FHIR.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4.3 Instalación y </a:t>
            </a:r>
            <a:r>
              <a:rPr lang="es-ES" sz="1400" dirty="0" smtClean="0"/>
              <a:t>configuración.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 CASOS </a:t>
            </a:r>
            <a:r>
              <a:rPr lang="es-ES" sz="1400" dirty="0" smtClean="0"/>
              <a:t>PRÁCTICOS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5.1 </a:t>
            </a:r>
            <a:r>
              <a:rPr lang="es-ES" sz="1400" dirty="0" smtClean="0"/>
              <a:t>Configuración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5.1.1 Pruebas de </a:t>
            </a:r>
            <a:r>
              <a:rPr lang="es-ES" sz="1400" dirty="0" smtClean="0"/>
              <a:t>carga.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5.1.2 </a:t>
            </a:r>
            <a:r>
              <a:rPr lang="es-ES" sz="1400" dirty="0" smtClean="0"/>
              <a:t>Automatismos.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5.1.3 </a:t>
            </a:r>
            <a:r>
              <a:rPr lang="es-ES" sz="1400" dirty="0" smtClean="0"/>
              <a:t>Errores.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5.1.4 </a:t>
            </a:r>
            <a:r>
              <a:rPr lang="es-ES" sz="1400" dirty="0" smtClean="0"/>
              <a:t>Serialización.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5.1.5 </a:t>
            </a:r>
            <a:r>
              <a:rPr lang="es-ES" sz="1400" dirty="0" smtClean="0"/>
              <a:t>Persistencia.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5.2 Ejemplos de </a:t>
            </a:r>
            <a:r>
              <a:rPr lang="es-ES" sz="1400" dirty="0" smtClean="0"/>
              <a:t>integraciones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5.2.1 </a:t>
            </a:r>
            <a:r>
              <a:rPr lang="es-ES" sz="1400" dirty="0" smtClean="0"/>
              <a:t>LAB.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5.2.2 RX (DICOM</a:t>
            </a:r>
            <a:r>
              <a:rPr lang="es-ES" sz="1400" dirty="0" smtClean="0"/>
              <a:t>).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5.2.3 PDF – </a:t>
            </a:r>
            <a:r>
              <a:rPr lang="es-ES" sz="1400" dirty="0" smtClean="0"/>
              <a:t>Base64.</a:t>
            </a:r>
            <a:r>
              <a:rPr lang="es-ES" sz="1400" dirty="0"/>
              <a:t/>
            </a:r>
            <a:br>
              <a:rPr lang="es-ES" sz="1400" dirty="0"/>
            </a:br>
            <a:r>
              <a:rPr lang="es-ES" sz="1400" dirty="0"/>
              <a:t>5.2.4 </a:t>
            </a:r>
            <a:r>
              <a:rPr lang="es-ES" sz="1400" dirty="0" smtClean="0"/>
              <a:t>ITC.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34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1.2.1 </a:t>
            </a:r>
            <a:r>
              <a:rPr lang="es-ES" sz="1400" b="1" dirty="0"/>
              <a:t>Instalación básica/Parámetros recomendados </a:t>
            </a:r>
            <a:r>
              <a:rPr lang="es-ES" sz="1400" b="1" dirty="0" smtClean="0"/>
              <a:t>a </a:t>
            </a:r>
            <a:r>
              <a:rPr lang="es-ES" sz="1400" b="1" dirty="0"/>
              <a:t>tener en cuenta</a:t>
            </a:r>
            <a:r>
              <a:rPr lang="es-ES" sz="1400" b="1" dirty="0" smtClean="0"/>
              <a:t>.</a:t>
            </a:r>
          </a:p>
          <a:p>
            <a:pPr marL="0" indent="0" latinLnBrk="0">
              <a:buNone/>
            </a:pPr>
            <a:endParaRPr lang="es-ES" sz="1400" b="1" dirty="0"/>
          </a:p>
          <a:p>
            <a:pPr marL="0" indent="0" latinLnBrk="0">
              <a:buNone/>
            </a:pPr>
            <a:r>
              <a:rPr lang="es-ES_tradnl" sz="1400" b="1" dirty="0" err="1" smtClean="0"/>
              <a:t>Clustering</a:t>
            </a:r>
            <a:r>
              <a:rPr lang="es-ES_tradnl" sz="1400" b="1" dirty="0" smtClean="0"/>
              <a:t> en </a:t>
            </a:r>
            <a:r>
              <a:rPr lang="es-ES_tradnl" sz="1400" b="1" dirty="0" err="1" smtClean="0"/>
              <a:t>Mirth</a:t>
            </a:r>
            <a:r>
              <a:rPr lang="es-ES_tradnl" sz="1400" b="1" dirty="0" smtClean="0"/>
              <a:t> </a:t>
            </a:r>
            <a:r>
              <a:rPr lang="es-ES_tradnl" sz="1400" b="1" dirty="0" err="1" smtClean="0"/>
              <a:t>Connect</a:t>
            </a:r>
            <a:r>
              <a:rPr lang="es-ES_tradnl" sz="1400" b="1" dirty="0"/>
              <a:t>.</a:t>
            </a:r>
            <a:endParaRPr lang="es-ES_tradnl" sz="1400" b="1" dirty="0" smtClean="0"/>
          </a:p>
          <a:p>
            <a:pPr latinLnBrk="0"/>
            <a:endParaRPr lang="es-ES_tradnl" sz="1400" dirty="0"/>
          </a:p>
          <a:p>
            <a:pPr latinLnBrk="0"/>
            <a:endParaRPr lang="es-ES_tradnl" sz="1400" dirty="0" smtClean="0"/>
          </a:p>
          <a:p>
            <a:pPr latinLnBrk="0"/>
            <a:endParaRPr lang="es-ES_tradnl" sz="1400" dirty="0"/>
          </a:p>
          <a:p>
            <a:pPr latinLnBrk="0"/>
            <a:endParaRPr lang="es-ES_tradnl" sz="1400" dirty="0" smtClean="0"/>
          </a:p>
          <a:p>
            <a:pPr latinLnBrk="0"/>
            <a:endParaRPr lang="es-ES_tradnl" sz="1400" dirty="0"/>
          </a:p>
          <a:p>
            <a:pPr latinLnBrk="0"/>
            <a:endParaRPr lang="es-ES_tradnl" sz="1400" dirty="0" smtClean="0"/>
          </a:p>
          <a:p>
            <a:pPr marL="0" lvl="0" indent="0" algn="ctr" latinLnBrk="0">
              <a:spcBef>
                <a:spcPts val="0"/>
              </a:spcBef>
              <a:buNone/>
            </a:pP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6600" b="1" dirty="0">
                <a:solidFill>
                  <a:prstClr val="black"/>
                </a:solidFill>
              </a:rPr>
              <a:t>DEMO</a:t>
            </a:r>
          </a:p>
          <a:p>
            <a:pPr latinLnBrk="0"/>
            <a:endParaRPr lang="es-ES_tradnl" sz="1400" dirty="0" smtClean="0"/>
          </a:p>
          <a:p>
            <a:pPr marL="0" indent="0" latinLnBrk="0">
              <a:buNone/>
            </a:pPr>
            <a:endParaRPr lang="es-ES_tradnl" sz="1400" i="1" dirty="0" smtClean="0"/>
          </a:p>
          <a:p>
            <a:pPr marL="0" indent="0" latinLnBrk="0">
              <a:buNone/>
            </a:pPr>
            <a:endParaRPr lang="es-ES_tradnl" sz="1400" i="1" dirty="0"/>
          </a:p>
          <a:p>
            <a:pPr marL="0" indent="0" latinLnBrk="0">
              <a:buNone/>
            </a:pPr>
            <a:endParaRPr lang="es-ES_tradnl" sz="1400" i="1" dirty="0" smtClean="0"/>
          </a:p>
          <a:p>
            <a:pPr marL="0" indent="0" latinLnBrk="0">
              <a:buNone/>
            </a:pPr>
            <a:endParaRPr lang="es-ES_tradnl" sz="1400" i="1" dirty="0"/>
          </a:p>
          <a:p>
            <a:pPr marL="0" indent="0" latinLnBrk="0">
              <a:buNone/>
            </a:pPr>
            <a:endParaRPr lang="es-ES_tradnl" sz="1400" i="1" dirty="0" smtClean="0"/>
          </a:p>
          <a:p>
            <a:pPr marL="0" indent="0" latinLnBrk="0">
              <a:buNone/>
            </a:pPr>
            <a:r>
              <a:rPr lang="es-ES_tradnl" sz="1400" dirty="0" smtClean="0"/>
              <a:t>Ejercicio: </a:t>
            </a:r>
            <a:r>
              <a:rPr lang="es-ES_tradnl" sz="1400" i="1" dirty="0" smtClean="0"/>
              <a:t>Creación </a:t>
            </a:r>
            <a:r>
              <a:rPr lang="es-ES_tradnl" sz="1400" i="1" dirty="0"/>
              <a:t>de una </a:t>
            </a:r>
            <a:r>
              <a:rPr lang="es-ES_tradnl" sz="1400" i="1" dirty="0" err="1"/>
              <a:t>cluster</a:t>
            </a:r>
            <a:r>
              <a:rPr lang="es-ES_tradnl" sz="1400" i="1" dirty="0"/>
              <a:t> de alto rendimiento usando </a:t>
            </a:r>
            <a:r>
              <a:rPr lang="es-ES_tradnl" sz="1400" i="1" dirty="0" err="1"/>
              <a:t>haproxy</a:t>
            </a:r>
            <a:r>
              <a:rPr lang="es-ES_tradnl" sz="1400" i="1" dirty="0"/>
              <a:t>.</a:t>
            </a:r>
            <a:endParaRPr lang="es-ES" sz="1400" i="1" dirty="0"/>
          </a:p>
          <a:p>
            <a:pPr lvl="2" latinLnBrk="0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8545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5446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1.2.2 </a:t>
            </a:r>
            <a:r>
              <a:rPr lang="en-US" sz="1400" b="1" dirty="0" err="1"/>
              <a:t>Creación</a:t>
            </a:r>
            <a:r>
              <a:rPr lang="en-US" sz="1400" b="1" dirty="0"/>
              <a:t>/</a:t>
            </a:r>
            <a:r>
              <a:rPr lang="en-US" sz="1400" b="1" dirty="0" err="1"/>
              <a:t>Modificación</a:t>
            </a:r>
            <a:r>
              <a:rPr lang="en-US" sz="1400" b="1" dirty="0"/>
              <a:t> plugins</a:t>
            </a:r>
            <a:r>
              <a:rPr lang="en-US" sz="1400" b="1" dirty="0" smtClean="0"/>
              <a:t>.</a:t>
            </a:r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r>
              <a:rPr lang="en-US" sz="1400" dirty="0" smtClean="0"/>
              <a:t>La </a:t>
            </a:r>
            <a:r>
              <a:rPr lang="en-US" sz="1400" dirty="0" err="1" smtClean="0"/>
              <a:t>extensión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funcionalidades</a:t>
            </a:r>
            <a:r>
              <a:rPr lang="en-US" sz="1400" dirty="0" smtClean="0"/>
              <a:t> de Mirth Connect </a:t>
            </a:r>
            <a:r>
              <a:rPr lang="en-US" sz="1400" dirty="0" err="1" smtClean="0"/>
              <a:t>desarrollando</a:t>
            </a:r>
            <a:r>
              <a:rPr lang="en-US" sz="1400" dirty="0" smtClean="0"/>
              <a:t> plugins/</a:t>
            </a:r>
            <a:r>
              <a:rPr lang="en-US" sz="1400" dirty="0" err="1" smtClean="0"/>
              <a:t>extensiones</a:t>
            </a:r>
            <a:r>
              <a:rPr lang="en-US" sz="1400" dirty="0" smtClean="0"/>
              <a:t> 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 </a:t>
            </a:r>
            <a:r>
              <a:rPr lang="en-US" sz="1400" dirty="0" err="1" smtClean="0"/>
              <a:t>requiere</a:t>
            </a:r>
            <a:r>
              <a:rPr lang="en-US" sz="1400" dirty="0" smtClean="0"/>
              <a:t> un </a:t>
            </a:r>
            <a:r>
              <a:rPr lang="en-US" sz="1400" dirty="0" err="1" smtClean="0"/>
              <a:t>curso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sí</a:t>
            </a:r>
            <a:r>
              <a:rPr lang="en-US" sz="1400" dirty="0" smtClean="0"/>
              <a:t> </a:t>
            </a:r>
            <a:r>
              <a:rPr lang="en-US" sz="1400" dirty="0" err="1" smtClean="0"/>
              <a:t>mismo</a:t>
            </a:r>
            <a:r>
              <a:rPr lang="en-US" sz="1400" dirty="0" smtClean="0"/>
              <a:t>.</a:t>
            </a:r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smtClean="0"/>
              <a:t>Como </a:t>
            </a:r>
            <a:r>
              <a:rPr lang="en-US" sz="1400" dirty="0" err="1" smtClean="0"/>
              <a:t>primeros</a:t>
            </a:r>
            <a:r>
              <a:rPr lang="en-US" sz="1400" dirty="0" smtClean="0"/>
              <a:t> </a:t>
            </a:r>
            <a:r>
              <a:rPr lang="en-US" sz="1400" dirty="0" err="1" smtClean="0"/>
              <a:t>pasos</a:t>
            </a:r>
            <a:r>
              <a:rPr lang="en-US" sz="1400" dirty="0" smtClean="0"/>
              <a:t>, </a:t>
            </a:r>
            <a:r>
              <a:rPr lang="en-US" sz="1400" dirty="0" err="1" smtClean="0"/>
              <a:t>recomendamos</a:t>
            </a:r>
            <a:r>
              <a:rPr lang="en-US" sz="1400" dirty="0" smtClean="0"/>
              <a:t> </a:t>
            </a:r>
            <a:r>
              <a:rPr lang="en-US" sz="1400" dirty="0" err="1" smtClean="0"/>
              <a:t>consultar</a:t>
            </a:r>
            <a:r>
              <a:rPr lang="en-US" sz="1400" dirty="0" smtClean="0"/>
              <a:t> y </a:t>
            </a:r>
            <a:r>
              <a:rPr lang="en-US" sz="1400" dirty="0" err="1" smtClean="0"/>
              <a:t>seguir</a:t>
            </a:r>
            <a:r>
              <a:rPr lang="en-US" sz="1400" dirty="0" smtClean="0"/>
              <a:t> </a:t>
            </a:r>
            <a:r>
              <a:rPr lang="en-US" sz="1400" dirty="0" err="1" smtClean="0"/>
              <a:t>estas</a:t>
            </a:r>
            <a:r>
              <a:rPr lang="en-US" sz="1400" dirty="0" smtClean="0"/>
              <a:t> </a:t>
            </a:r>
            <a:r>
              <a:rPr lang="en-US" sz="1400" dirty="0" err="1" smtClean="0"/>
              <a:t>referencias</a:t>
            </a:r>
            <a:r>
              <a:rPr lang="en-US" sz="1400" dirty="0" smtClean="0"/>
              <a:t>:</a:t>
            </a:r>
          </a:p>
          <a:p>
            <a:pPr latinLnBrk="0"/>
            <a:r>
              <a:rPr lang="en-US" sz="1400" dirty="0" err="1" smtClean="0"/>
              <a:t>Configuración</a:t>
            </a:r>
            <a:r>
              <a:rPr lang="en-US" sz="1400" dirty="0" smtClean="0"/>
              <a:t> del </a:t>
            </a:r>
            <a:r>
              <a:rPr lang="en-US" sz="1400" dirty="0" err="1" smtClean="0"/>
              <a:t>entorno</a:t>
            </a:r>
            <a:r>
              <a:rPr lang="en-US" sz="1400" dirty="0" smtClean="0"/>
              <a:t> de </a:t>
            </a:r>
            <a:r>
              <a:rPr lang="en-US" sz="1400" dirty="0" err="1" smtClean="0"/>
              <a:t>desarrollo</a:t>
            </a:r>
            <a:r>
              <a:rPr lang="en-US" sz="1400" dirty="0" smtClean="0"/>
              <a:t> con Eclipse: </a:t>
            </a:r>
            <a:r>
              <a:rPr lang="en-US" sz="1400" dirty="0">
                <a:hlinkClick r:id="rId4"/>
              </a:rPr>
              <a:t>http://</a:t>
            </a:r>
            <a:r>
              <a:rPr lang="en-US" sz="1400" dirty="0" smtClean="0">
                <a:hlinkClick r:id="rId4"/>
              </a:rPr>
              <a:t>www.mirthcorp.com/community/wiki/display/mirth/Developing+Mirth+Connect+in+Eclipse</a:t>
            </a:r>
            <a:endParaRPr lang="en-US" sz="1400" dirty="0" smtClean="0"/>
          </a:p>
          <a:p>
            <a:pPr latinLnBrk="0"/>
            <a:r>
              <a:rPr lang="en-US" sz="1400" dirty="0" err="1"/>
              <a:t>Configuración</a:t>
            </a:r>
            <a:r>
              <a:rPr lang="en-US" sz="1400" dirty="0"/>
              <a:t> del </a:t>
            </a:r>
            <a:r>
              <a:rPr lang="en-US" sz="1400" dirty="0" err="1"/>
              <a:t>entorno</a:t>
            </a:r>
            <a:r>
              <a:rPr lang="en-US" sz="1400" dirty="0"/>
              <a:t> de </a:t>
            </a:r>
            <a:r>
              <a:rPr lang="en-US" sz="1400" dirty="0" err="1"/>
              <a:t>desarrollo</a:t>
            </a:r>
            <a:r>
              <a:rPr lang="en-US" sz="1400" dirty="0"/>
              <a:t> con </a:t>
            </a:r>
            <a:r>
              <a:rPr lang="en-US" sz="1400" dirty="0" err="1" smtClean="0"/>
              <a:t>Intellij</a:t>
            </a:r>
            <a:r>
              <a:rPr lang="en-US" sz="1400" dirty="0" smtClean="0"/>
              <a:t>: </a:t>
            </a:r>
            <a:r>
              <a:rPr lang="en-US" sz="1400" dirty="0" smtClean="0">
                <a:hlinkClick r:id="rId5"/>
              </a:rPr>
              <a:t>http</a:t>
            </a:r>
            <a:r>
              <a:rPr lang="en-US" sz="1400" dirty="0">
                <a:hlinkClick r:id="rId5"/>
              </a:rPr>
              <a:t>://</a:t>
            </a:r>
            <a:r>
              <a:rPr lang="en-US" sz="1400" dirty="0" smtClean="0">
                <a:hlinkClick r:id="rId5"/>
              </a:rPr>
              <a:t>gurun.blogspot.ch/2013/03/mirth-connect-development-environment.html</a:t>
            </a:r>
            <a:r>
              <a:rPr lang="en-US" sz="1400" dirty="0" smtClean="0"/>
              <a:t> </a:t>
            </a:r>
          </a:p>
          <a:p>
            <a:pPr latinLnBrk="0"/>
            <a:r>
              <a:rPr lang="en-US" sz="1400" dirty="0" smtClean="0"/>
              <a:t>El </a:t>
            </a:r>
            <a:r>
              <a:rPr lang="en-US" sz="1400" dirty="0" err="1" smtClean="0"/>
              <a:t>libro</a:t>
            </a:r>
            <a:r>
              <a:rPr lang="en-US" sz="1400" dirty="0" smtClean="0"/>
              <a:t> “Unofficial </a:t>
            </a:r>
            <a:r>
              <a:rPr lang="en-US" sz="1400" dirty="0"/>
              <a:t>Mirth Connect v3.5 Developer's </a:t>
            </a:r>
            <a:r>
              <a:rPr lang="en-US" sz="1400" dirty="0" smtClean="0"/>
              <a:t>Guide” </a:t>
            </a:r>
            <a:r>
              <a:rPr lang="en-US" sz="1400" dirty="0" err="1" smtClean="0"/>
              <a:t>contiene</a:t>
            </a:r>
            <a:r>
              <a:rPr lang="en-US" sz="1400" dirty="0" smtClean="0"/>
              <a:t> </a:t>
            </a:r>
            <a:r>
              <a:rPr lang="en-US" sz="1400" dirty="0" err="1" smtClean="0"/>
              <a:t>información</a:t>
            </a:r>
            <a:r>
              <a:rPr lang="en-US" sz="1400" dirty="0" smtClean="0"/>
              <a:t> extra </a:t>
            </a:r>
            <a:r>
              <a:rPr lang="en-US" sz="1400" dirty="0" err="1" smtClean="0"/>
              <a:t>sobre</a:t>
            </a:r>
            <a:r>
              <a:rPr lang="en-US" sz="1400" dirty="0" smtClean="0"/>
              <a:t> </a:t>
            </a:r>
            <a:r>
              <a:rPr lang="en-US" sz="1400" dirty="0" err="1" smtClean="0"/>
              <a:t>estos</a:t>
            </a:r>
            <a:r>
              <a:rPr lang="en-US" sz="1400" dirty="0" smtClean="0"/>
              <a:t> </a:t>
            </a:r>
            <a:r>
              <a:rPr lang="en-US" sz="1400" dirty="0" err="1" smtClean="0"/>
              <a:t>temas</a:t>
            </a:r>
            <a:r>
              <a:rPr lang="en-US" sz="1400" dirty="0"/>
              <a:t>: </a:t>
            </a:r>
            <a:r>
              <a:rPr lang="en-US" sz="1400" dirty="0">
                <a:hlinkClick r:id="rId6"/>
              </a:rPr>
              <a:t>http://mirthconnect.shamilpublishing.com</a:t>
            </a:r>
            <a:r>
              <a:rPr lang="en-US" sz="1400" dirty="0" smtClean="0">
                <a:hlinkClick r:id="rId6"/>
              </a:rPr>
              <a:t>/</a:t>
            </a:r>
            <a:r>
              <a:rPr lang="en-US" sz="1400" dirty="0" smtClean="0"/>
              <a:t> </a:t>
            </a:r>
          </a:p>
          <a:p>
            <a:pPr latinLnBrk="0"/>
            <a:endParaRPr lang="en-US" sz="1400" dirty="0"/>
          </a:p>
          <a:p>
            <a:pPr marL="0" indent="0" latinLnBrk="0">
              <a:buNone/>
            </a:pP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líneas</a:t>
            </a:r>
            <a:r>
              <a:rPr lang="en-US" sz="1400" dirty="0" smtClean="0"/>
              <a:t> </a:t>
            </a:r>
            <a:r>
              <a:rPr lang="en-US" sz="1400" dirty="0" err="1" smtClean="0"/>
              <a:t>generales</a:t>
            </a:r>
            <a:r>
              <a:rPr lang="en-US" sz="1400" dirty="0" smtClean="0"/>
              <a:t>, se </a:t>
            </a:r>
            <a:r>
              <a:rPr lang="en-US" sz="1400" dirty="0" err="1" smtClean="0"/>
              <a:t>aconseja</a:t>
            </a:r>
            <a:r>
              <a:rPr lang="en-US" sz="1400" dirty="0" smtClean="0"/>
              <a:t>:</a:t>
            </a:r>
          </a:p>
          <a:p>
            <a:pPr latinLnBrk="0"/>
            <a:r>
              <a:rPr lang="en-US" sz="1400" dirty="0" smtClean="0"/>
              <a:t>NO </a:t>
            </a:r>
            <a:r>
              <a:rPr lang="en-US" sz="1400" dirty="0" err="1" smtClean="0"/>
              <a:t>desarrollar</a:t>
            </a:r>
            <a:r>
              <a:rPr lang="en-US" sz="1400" dirty="0" smtClean="0"/>
              <a:t> plugins/</a:t>
            </a:r>
            <a:r>
              <a:rPr lang="en-US" sz="1400" dirty="0" err="1" smtClean="0"/>
              <a:t>extensiones</a:t>
            </a:r>
            <a:r>
              <a:rPr lang="en-US" sz="1400" dirty="0" smtClean="0"/>
              <a:t> que </a:t>
            </a:r>
            <a:r>
              <a:rPr lang="en-US" sz="1400" dirty="0" err="1" smtClean="0"/>
              <a:t>deriven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versiones</a:t>
            </a:r>
            <a:r>
              <a:rPr lang="en-US" sz="1400" dirty="0" smtClean="0"/>
              <a:t> 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 de Mirth Connect. A </a:t>
            </a:r>
            <a:r>
              <a:rPr lang="en-US" sz="1400" dirty="0" err="1" smtClean="0"/>
              <a:t>partir</a:t>
            </a:r>
            <a:r>
              <a:rPr lang="en-US" sz="1400" dirty="0" smtClean="0"/>
              <a:t> del fork, el </a:t>
            </a:r>
            <a:r>
              <a:rPr lang="en-US" sz="1400" dirty="0" err="1" smtClean="0"/>
              <a:t>mantenimiento</a:t>
            </a:r>
            <a:r>
              <a:rPr lang="en-US" sz="1400" dirty="0" smtClean="0"/>
              <a:t>  del </a:t>
            </a:r>
            <a:r>
              <a:rPr lang="en-US" sz="1400" dirty="0" err="1" smtClean="0"/>
              <a:t>código</a:t>
            </a:r>
            <a:r>
              <a:rPr lang="en-US" sz="1400" dirty="0" smtClean="0"/>
              <a:t> </a:t>
            </a:r>
            <a:r>
              <a:rPr lang="en-US" sz="1400" dirty="0" err="1" smtClean="0"/>
              <a:t>caerá</a:t>
            </a:r>
            <a:r>
              <a:rPr lang="en-US" sz="1400" dirty="0" smtClean="0"/>
              <a:t> </a:t>
            </a:r>
            <a:r>
              <a:rPr lang="en-US" sz="1400" dirty="0" err="1" smtClean="0"/>
              <a:t>exclusivamente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equipo</a:t>
            </a:r>
            <a:r>
              <a:rPr lang="en-US" sz="1400" dirty="0" smtClean="0"/>
              <a:t> de </a:t>
            </a:r>
            <a:r>
              <a:rPr lang="en-US" sz="1400" dirty="0" err="1" smtClean="0"/>
              <a:t>desarrollo</a:t>
            </a:r>
            <a:r>
              <a:rPr lang="en-US" sz="1400" dirty="0" smtClean="0"/>
              <a:t> y no </a:t>
            </a:r>
            <a:r>
              <a:rPr lang="en-US" sz="1400" dirty="0" err="1" smtClean="0"/>
              <a:t>podrán</a:t>
            </a:r>
            <a:r>
              <a:rPr lang="en-US" sz="1400" dirty="0" smtClean="0"/>
              <a:t> </a:t>
            </a:r>
            <a:r>
              <a:rPr lang="en-US" sz="1400" dirty="0" err="1" smtClean="0"/>
              <a:t>asimilar</a:t>
            </a:r>
            <a:r>
              <a:rPr lang="en-US" sz="1400" dirty="0"/>
              <a:t> de </a:t>
            </a:r>
            <a:r>
              <a:rPr lang="en-US" sz="1400" dirty="0" err="1"/>
              <a:t>manera</a:t>
            </a:r>
            <a:r>
              <a:rPr lang="en-US" sz="1400" dirty="0"/>
              <a:t> </a:t>
            </a:r>
            <a:r>
              <a:rPr lang="en-US" sz="1400" dirty="0" err="1"/>
              <a:t>fácil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smtClean="0"/>
              <a:t>la </a:t>
            </a:r>
            <a:r>
              <a:rPr lang="en-US" sz="1400" dirty="0" err="1" smtClean="0"/>
              <a:t>rama</a:t>
            </a:r>
            <a:r>
              <a:rPr lang="en-US" sz="1400" dirty="0" smtClean="0"/>
              <a:t> </a:t>
            </a:r>
            <a:r>
              <a:rPr lang="en-US" sz="1400" dirty="0" err="1" smtClean="0"/>
              <a:t>resultante</a:t>
            </a:r>
            <a:r>
              <a:rPr lang="en-US" sz="1400" dirty="0" smtClean="0"/>
              <a:t> las </a:t>
            </a:r>
            <a:r>
              <a:rPr lang="en-US" sz="1400" dirty="0" err="1" smtClean="0"/>
              <a:t>correcciones</a:t>
            </a:r>
            <a:r>
              <a:rPr lang="en-US" sz="1400" dirty="0" smtClean="0"/>
              <a:t> y </a:t>
            </a:r>
            <a:r>
              <a:rPr lang="en-US" sz="1400" dirty="0" err="1" smtClean="0"/>
              <a:t>nuevas</a:t>
            </a:r>
            <a:r>
              <a:rPr lang="en-US" sz="1400" dirty="0" smtClean="0"/>
              <a:t> </a:t>
            </a:r>
            <a:r>
              <a:rPr lang="en-US" sz="1400" dirty="0" err="1" smtClean="0"/>
              <a:t>funcionalidades</a:t>
            </a:r>
            <a:r>
              <a:rPr lang="en-US" sz="1400" dirty="0" smtClean="0"/>
              <a:t> que la </a:t>
            </a:r>
            <a:r>
              <a:rPr lang="en-US" sz="1400" dirty="0" err="1" smtClean="0"/>
              <a:t>comunidad</a:t>
            </a:r>
            <a:r>
              <a:rPr lang="en-US" sz="1400" dirty="0" smtClean="0"/>
              <a:t> </a:t>
            </a:r>
            <a:r>
              <a:rPr lang="en-US" sz="1400" dirty="0" err="1" smtClean="0"/>
              <a:t>hace</a:t>
            </a:r>
            <a:r>
              <a:rPr lang="en-US" sz="1400" dirty="0" smtClean="0"/>
              <a:t> </a:t>
            </a:r>
            <a:r>
              <a:rPr lang="en-US" sz="1400" dirty="0" err="1" smtClean="0"/>
              <a:t>públicas</a:t>
            </a:r>
            <a:r>
              <a:rPr lang="en-US" sz="1400" dirty="0" smtClean="0"/>
              <a:t> </a:t>
            </a:r>
            <a:r>
              <a:rPr lang="en-US" sz="1400" dirty="0" err="1" smtClean="0"/>
              <a:t>periódicamente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err="1" smtClean="0"/>
              <a:t>Respetar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 de lo </a:t>
            </a:r>
            <a:r>
              <a:rPr lang="en-US" sz="1400" dirty="0" err="1" smtClean="0"/>
              <a:t>posible</a:t>
            </a:r>
            <a:r>
              <a:rPr lang="en-US" sz="1400" dirty="0" smtClean="0"/>
              <a:t> la </a:t>
            </a:r>
            <a:r>
              <a:rPr lang="en-US" sz="1400" dirty="0" err="1" smtClean="0"/>
              <a:t>arquitectura</a:t>
            </a:r>
            <a:r>
              <a:rPr lang="en-US" sz="1400" dirty="0" smtClean="0"/>
              <a:t>, interfaces, </a:t>
            </a:r>
            <a:r>
              <a:rPr lang="en-US" sz="1400" dirty="0" err="1" smtClean="0"/>
              <a:t>estilo</a:t>
            </a:r>
            <a:r>
              <a:rPr lang="en-US" sz="1400" dirty="0" smtClean="0"/>
              <a:t> y </a:t>
            </a:r>
            <a:r>
              <a:rPr lang="en-US" sz="1400" dirty="0" err="1" smtClean="0"/>
              <a:t>diseño</a:t>
            </a:r>
            <a:r>
              <a:rPr lang="en-US" sz="1400" dirty="0" smtClean="0"/>
              <a:t> del </a:t>
            </a:r>
            <a:r>
              <a:rPr lang="en-US" sz="1400" dirty="0" err="1" smtClean="0"/>
              <a:t>código</a:t>
            </a:r>
            <a:r>
              <a:rPr lang="en-US" sz="1400" dirty="0" smtClean="0"/>
              <a:t> open source de Mirth Connect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nuestros</a:t>
            </a:r>
            <a:r>
              <a:rPr lang="en-US" sz="1400" dirty="0" smtClean="0"/>
              <a:t> </a:t>
            </a:r>
            <a:r>
              <a:rPr lang="en-US" sz="1400" dirty="0" err="1" smtClean="0"/>
              <a:t>desarrollos</a:t>
            </a:r>
            <a:r>
              <a:rPr lang="en-US" sz="1400" dirty="0" smtClean="0"/>
              <a:t> y </a:t>
            </a:r>
            <a:r>
              <a:rPr lang="en-US" sz="1400" dirty="0" err="1" smtClean="0"/>
              <a:t>empaquetarlos</a:t>
            </a:r>
            <a:r>
              <a:rPr lang="en-US" sz="1400" dirty="0" smtClean="0"/>
              <a:t> y </a:t>
            </a:r>
            <a:r>
              <a:rPr lang="en-US" sz="1400" dirty="0" err="1" smtClean="0"/>
              <a:t>distribuirlos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las </a:t>
            </a:r>
            <a:r>
              <a:rPr lang="en-US" sz="1400" dirty="0" err="1" smtClean="0"/>
              <a:t>instancias</a:t>
            </a:r>
            <a:r>
              <a:rPr lang="en-US" sz="1400" dirty="0" smtClean="0"/>
              <a:t> de Mirth 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extensiones</a:t>
            </a:r>
            <a:r>
              <a:rPr lang="en-US" sz="1400" dirty="0" smtClean="0"/>
              <a:t>. </a:t>
            </a:r>
            <a:r>
              <a:rPr lang="en-US" sz="1400" dirty="0" err="1" smtClean="0"/>
              <a:t>Mejora</a:t>
            </a:r>
            <a:r>
              <a:rPr lang="en-US" sz="1400" dirty="0" smtClean="0"/>
              <a:t> la </a:t>
            </a:r>
            <a:r>
              <a:rPr lang="en-US" sz="1400" dirty="0" err="1" smtClean="0"/>
              <a:t>mantenibilidad</a:t>
            </a:r>
            <a:r>
              <a:rPr lang="en-US" sz="1400" dirty="0" smtClean="0"/>
              <a:t> y </a:t>
            </a:r>
            <a:r>
              <a:rPr lang="en-US" sz="1400" dirty="0" err="1" smtClean="0"/>
              <a:t>prolonga</a:t>
            </a:r>
            <a:r>
              <a:rPr lang="en-US" sz="1400" dirty="0" smtClean="0"/>
              <a:t> la </a:t>
            </a:r>
            <a:r>
              <a:rPr lang="en-US" sz="1400" dirty="0" err="1" smtClean="0"/>
              <a:t>vida</a:t>
            </a:r>
            <a:r>
              <a:rPr lang="en-US" sz="1400" dirty="0" smtClean="0"/>
              <a:t> de </a:t>
            </a:r>
            <a:r>
              <a:rPr lang="en-US" sz="1400" dirty="0" err="1" smtClean="0"/>
              <a:t>nuestros</a:t>
            </a:r>
            <a:r>
              <a:rPr lang="en-US" sz="1400" dirty="0" smtClean="0"/>
              <a:t> </a:t>
            </a:r>
            <a:r>
              <a:rPr lang="en-US" sz="1400" dirty="0" err="1" smtClean="0"/>
              <a:t>desarrollos</a:t>
            </a:r>
            <a:r>
              <a:rPr lang="en-US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285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292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s-ES" sz="1400" b="1" dirty="0" smtClean="0"/>
              <a:t>1.2.3 </a:t>
            </a:r>
            <a:r>
              <a:rPr lang="es-ES" sz="1400" b="1" dirty="0"/>
              <a:t>Actualización versiones de librerías</a:t>
            </a:r>
            <a:r>
              <a:rPr lang="es-ES" sz="1400" b="1" dirty="0" smtClean="0"/>
              <a:t>.</a:t>
            </a:r>
          </a:p>
          <a:p>
            <a:pPr marL="0" indent="0" latinLnBrk="0">
              <a:buNone/>
            </a:pPr>
            <a:endParaRPr lang="es-ES" sz="1400" b="1" dirty="0"/>
          </a:p>
          <a:p>
            <a:pPr marL="0" indent="0" latinLnBrk="0">
              <a:buNone/>
            </a:pPr>
            <a:endParaRPr lang="es-ES" sz="1400" b="1" dirty="0" smtClean="0"/>
          </a:p>
          <a:p>
            <a:pPr marL="0" indent="0" latinLnBrk="0">
              <a:buNone/>
            </a:pPr>
            <a:endParaRPr lang="es-ES" sz="1400" b="1" dirty="0" smtClean="0"/>
          </a:p>
          <a:p>
            <a:pPr marL="0" indent="0" latinLnBrk="0">
              <a:buNone/>
            </a:pPr>
            <a:endParaRPr lang="es-ES" sz="1400" b="1" dirty="0"/>
          </a:p>
          <a:p>
            <a:pPr marL="0" indent="0" latinLnBrk="0">
              <a:buNone/>
            </a:pPr>
            <a:r>
              <a:rPr lang="en-US" sz="1400" dirty="0"/>
              <a:t> 		</a:t>
            </a: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algn="ctr" latinLnBrk="0">
              <a:buNone/>
            </a:pPr>
            <a:r>
              <a:rPr lang="en-US" sz="1400" dirty="0" smtClean="0"/>
              <a:t> </a:t>
            </a:r>
            <a:r>
              <a:rPr lang="en-US" sz="6600" b="1" dirty="0" smtClean="0"/>
              <a:t>DEMO</a:t>
            </a:r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r>
              <a:rPr lang="es-ES_tradnl" sz="1400" dirty="0" smtClean="0"/>
              <a:t>Ejercicio:</a:t>
            </a:r>
            <a:r>
              <a:rPr lang="en-US" sz="1400" i="1" dirty="0" err="1" smtClean="0"/>
              <a:t>Actualización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librería</a:t>
            </a:r>
            <a:r>
              <a:rPr lang="en-US" sz="1400" i="1" dirty="0" smtClean="0"/>
              <a:t> HAPI v2.3 </a:t>
            </a:r>
            <a:r>
              <a:rPr lang="en-US" sz="1400" i="1" dirty="0" err="1" smtClean="0"/>
              <a:t>en</a:t>
            </a:r>
            <a:r>
              <a:rPr lang="en-US" sz="1400" i="1" dirty="0" smtClean="0"/>
              <a:t> Mirth Connect 3.5.1.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66683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1.2 Instalación y optimización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6166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/>
              <a:t>1.2.4 </a:t>
            </a:r>
            <a:r>
              <a:rPr lang="en-US" sz="1400" b="1" dirty="0" err="1"/>
              <a:t>Buenas</a:t>
            </a:r>
            <a:r>
              <a:rPr lang="en-US" sz="1400" b="1" dirty="0"/>
              <a:t> </a:t>
            </a:r>
            <a:r>
              <a:rPr lang="en-US" sz="1400" b="1" dirty="0" err="1"/>
              <a:t>prácticas</a:t>
            </a:r>
            <a:r>
              <a:rPr lang="en-US" sz="1400" b="1" dirty="0" smtClean="0"/>
              <a:t>.</a:t>
            </a:r>
          </a:p>
          <a:p>
            <a:pPr marL="0" indent="0" latinLnBrk="0">
              <a:buNone/>
            </a:pPr>
            <a:endParaRPr lang="en-US" sz="1400" b="1" dirty="0"/>
          </a:p>
          <a:p>
            <a:pPr latinLnBrk="0"/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metadatos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con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datos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usados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las </a:t>
            </a:r>
            <a:r>
              <a:rPr lang="en-US" sz="1400" dirty="0" err="1" smtClean="0"/>
              <a:t>búsquedas</a:t>
            </a:r>
            <a:r>
              <a:rPr lang="en-US" sz="1400" dirty="0" smtClean="0"/>
              <a:t>:</a:t>
            </a:r>
          </a:p>
          <a:p>
            <a:pPr lvl="1" latinLnBrk="0"/>
            <a:r>
              <a:rPr lang="en-US" sz="1400" dirty="0" err="1"/>
              <a:t>Permite</a:t>
            </a:r>
            <a:r>
              <a:rPr lang="en-US" sz="1400" dirty="0"/>
              <a:t> </a:t>
            </a:r>
            <a:r>
              <a:rPr lang="en-US" sz="1400" dirty="0" err="1"/>
              <a:t>almacenar</a:t>
            </a:r>
            <a:r>
              <a:rPr lang="en-US" sz="1400" dirty="0"/>
              <a:t> </a:t>
            </a:r>
            <a:r>
              <a:rPr lang="en-US" sz="1400" dirty="0" err="1"/>
              <a:t>menos</a:t>
            </a:r>
            <a:r>
              <a:rPr lang="en-US" sz="1400" dirty="0"/>
              <a:t> </a:t>
            </a:r>
            <a:r>
              <a:rPr lang="en-US" sz="1400" dirty="0" err="1"/>
              <a:t>mensajes</a:t>
            </a:r>
            <a:r>
              <a:rPr lang="en-US" sz="1400" dirty="0"/>
              <a:t> </a:t>
            </a:r>
            <a:r>
              <a:rPr lang="en-US" sz="1400" dirty="0" err="1"/>
              <a:t>si</a:t>
            </a:r>
            <a:r>
              <a:rPr lang="en-US" sz="1400" dirty="0"/>
              <a:t>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metadatos</a:t>
            </a:r>
            <a:r>
              <a:rPr lang="en-US" sz="1400" dirty="0"/>
              <a:t> </a:t>
            </a:r>
            <a:r>
              <a:rPr lang="en-US" sz="1400" dirty="0" err="1"/>
              <a:t>facilitan</a:t>
            </a:r>
            <a:r>
              <a:rPr lang="en-US" sz="1400" dirty="0"/>
              <a:t> la </a:t>
            </a:r>
            <a:r>
              <a:rPr lang="en-US" sz="1400" dirty="0" err="1"/>
              <a:t>gestión</a:t>
            </a:r>
            <a:r>
              <a:rPr lang="en-US" sz="1400" dirty="0"/>
              <a:t> de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 smtClean="0"/>
              <a:t>mismos</a:t>
            </a:r>
            <a:r>
              <a:rPr lang="en-US" sz="1400" dirty="0" smtClean="0"/>
              <a:t>; </a:t>
            </a:r>
            <a:r>
              <a:rPr lang="en-US" sz="1400" dirty="0" err="1" smtClean="0"/>
              <a:t>menos</a:t>
            </a:r>
            <a:r>
              <a:rPr lang="en-US" sz="1400" dirty="0" smtClean="0"/>
              <a:t>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</a:t>
            </a:r>
            <a:r>
              <a:rPr lang="en-US" sz="1400" dirty="0" err="1" smtClean="0"/>
              <a:t>almacenados</a:t>
            </a:r>
            <a:r>
              <a:rPr lang="en-US" sz="1400" dirty="0" smtClean="0"/>
              <a:t> </a:t>
            </a:r>
            <a:r>
              <a:rPr lang="en-US" sz="1400" dirty="0" err="1" smtClean="0"/>
              <a:t>implica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rendimiento</a:t>
            </a:r>
            <a:r>
              <a:rPr lang="en-US" sz="1400" dirty="0" smtClean="0"/>
              <a:t>.</a:t>
            </a:r>
            <a:endParaRPr lang="en-US" sz="1400" dirty="0"/>
          </a:p>
          <a:p>
            <a:pPr lvl="1" latinLnBrk="0"/>
            <a:r>
              <a:rPr lang="en-US" sz="1400" dirty="0" err="1"/>
              <a:t>Permite</a:t>
            </a:r>
            <a:r>
              <a:rPr lang="en-US" sz="1400" dirty="0"/>
              <a:t> </a:t>
            </a:r>
            <a:r>
              <a:rPr lang="en-US" sz="1400" dirty="0" err="1"/>
              <a:t>buscar</a:t>
            </a:r>
            <a:r>
              <a:rPr lang="en-US" sz="1400" dirty="0"/>
              <a:t> de </a:t>
            </a:r>
            <a:r>
              <a:rPr lang="en-US" sz="1400" dirty="0" err="1"/>
              <a:t>manera</a:t>
            </a:r>
            <a:r>
              <a:rPr lang="en-US" sz="1400" dirty="0"/>
              <a:t> mucho </a:t>
            </a:r>
            <a:r>
              <a:rPr lang="en-US" sz="1400" dirty="0" err="1"/>
              <a:t>más</a:t>
            </a:r>
            <a:r>
              <a:rPr lang="en-US" sz="1400" dirty="0"/>
              <a:t> </a:t>
            </a:r>
            <a:r>
              <a:rPr lang="en-US" sz="1400" dirty="0" err="1"/>
              <a:t>rápida</a:t>
            </a:r>
            <a:r>
              <a:rPr lang="en-US" sz="1400" dirty="0"/>
              <a:t>, dado que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metadatos</a:t>
            </a:r>
            <a:r>
              <a:rPr lang="en-US" sz="1400" dirty="0"/>
              <a:t> se </a:t>
            </a:r>
            <a:r>
              <a:rPr lang="en-US" sz="1400" dirty="0" err="1"/>
              <a:t>indexan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bbdd</a:t>
            </a:r>
            <a:r>
              <a:rPr lang="en-US" sz="1400" dirty="0" smtClean="0"/>
              <a:t>.</a:t>
            </a:r>
            <a:endParaRPr lang="en-US" sz="1400" dirty="0"/>
          </a:p>
          <a:p>
            <a:pPr latinLnBrk="0"/>
            <a:r>
              <a:rPr lang="en-US" sz="1400" dirty="0" err="1"/>
              <a:t>Incrementar</a:t>
            </a:r>
            <a:r>
              <a:rPr lang="en-US" sz="1400" dirty="0"/>
              <a:t> </a:t>
            </a:r>
            <a:r>
              <a:rPr lang="en-US" sz="1400" dirty="0" smtClean="0"/>
              <a:t>JVM Heap Size (-</a:t>
            </a:r>
            <a:r>
              <a:rPr lang="en-US" sz="1400" dirty="0" err="1" smtClean="0"/>
              <a:t>Xms</a:t>
            </a:r>
            <a:r>
              <a:rPr lang="en-US" sz="1400" dirty="0" smtClean="0"/>
              <a:t>/-</a:t>
            </a:r>
            <a:r>
              <a:rPr lang="en-US" sz="1400" dirty="0" err="1" smtClean="0"/>
              <a:t>Xmx</a:t>
            </a:r>
            <a:r>
              <a:rPr lang="en-US" sz="1400" dirty="0" smtClean="0"/>
              <a:t>)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 </a:t>
            </a:r>
            <a:r>
              <a:rPr lang="en-US" sz="1400" dirty="0" err="1" smtClean="0"/>
              <a:t>adecuado</a:t>
            </a:r>
            <a:r>
              <a:rPr lang="en-US" sz="1400" dirty="0" smtClean="0"/>
              <a:t> a la </a:t>
            </a:r>
            <a:r>
              <a:rPr lang="en-US" sz="1400" dirty="0" err="1" smtClean="0"/>
              <a:t>cantidad</a:t>
            </a:r>
            <a:r>
              <a:rPr lang="en-US" sz="1400" dirty="0" smtClean="0"/>
              <a:t> de  RAM </a:t>
            </a:r>
            <a:r>
              <a:rPr lang="en-US" sz="1400" dirty="0" err="1" smtClean="0"/>
              <a:t>disponible</a:t>
            </a:r>
            <a:r>
              <a:rPr lang="en-US" sz="1400" dirty="0" smtClean="0"/>
              <a:t>. </a:t>
            </a:r>
            <a:r>
              <a:rPr lang="en-US" sz="1400" dirty="0" err="1" smtClean="0"/>
              <a:t>También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módulo</a:t>
            </a:r>
            <a:r>
              <a:rPr lang="en-US" sz="1400" dirty="0" smtClean="0"/>
              <a:t> de </a:t>
            </a:r>
            <a:r>
              <a:rPr lang="en-US" sz="1400" dirty="0" err="1" smtClean="0"/>
              <a:t>gestión</a:t>
            </a:r>
            <a:r>
              <a:rPr lang="en-US" sz="1400" dirty="0" smtClean="0"/>
              <a:t> Mirth Connect Administrator, </a:t>
            </a:r>
            <a:r>
              <a:rPr lang="en-US" sz="1400" dirty="0" err="1" smtClean="0"/>
              <a:t>pero</a:t>
            </a:r>
            <a:r>
              <a:rPr lang="en-US" sz="1400" dirty="0" smtClean="0"/>
              <a:t> con </a:t>
            </a:r>
            <a:r>
              <a:rPr lang="en-US" sz="1400" dirty="0" err="1" smtClean="0"/>
              <a:t>cuidado</a:t>
            </a:r>
            <a:r>
              <a:rPr lang="en-US" sz="1400" dirty="0" smtClean="0"/>
              <a:t> de no </a:t>
            </a:r>
            <a:r>
              <a:rPr lang="en-US" sz="1400" dirty="0" err="1" smtClean="0"/>
              <a:t>excederse</a:t>
            </a:r>
            <a:r>
              <a:rPr lang="en-US" sz="1400" dirty="0" smtClean="0"/>
              <a:t> </a:t>
            </a:r>
            <a:r>
              <a:rPr lang="en-US" sz="1400" dirty="0" err="1" smtClean="0"/>
              <a:t>demasiado</a:t>
            </a:r>
            <a:r>
              <a:rPr lang="en-US" sz="1400" dirty="0" smtClean="0"/>
              <a:t> o no </a:t>
            </a:r>
            <a:r>
              <a:rPr lang="en-US" sz="1400" dirty="0" err="1" smtClean="0"/>
              <a:t>arrancará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err="1" smtClean="0"/>
              <a:t>Cifrado</a:t>
            </a:r>
            <a:r>
              <a:rPr lang="en-US" sz="1400" dirty="0" smtClean="0"/>
              <a:t>; </a:t>
            </a:r>
            <a:r>
              <a:rPr lang="en-US" sz="1400" dirty="0" err="1" smtClean="0"/>
              <a:t>añadir</a:t>
            </a:r>
            <a:r>
              <a:rPr lang="en-US" sz="1400" dirty="0" smtClean="0"/>
              <a:t> al </a:t>
            </a:r>
            <a:r>
              <a:rPr lang="en-US" sz="1400" dirty="0" err="1" smtClean="0"/>
              <a:t>fichero</a:t>
            </a:r>
            <a:r>
              <a:rPr lang="en-US" sz="1400" dirty="0" smtClean="0"/>
              <a:t> </a:t>
            </a:r>
            <a:r>
              <a:rPr lang="en-US" sz="1400" dirty="0" err="1" smtClean="0"/>
              <a:t>mirth.properties</a:t>
            </a:r>
            <a:r>
              <a:rPr lang="en-US" sz="1400" dirty="0" smtClean="0"/>
              <a:t> (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ejemplo</a:t>
            </a:r>
            <a:r>
              <a:rPr lang="en-US" sz="1400" dirty="0" smtClean="0"/>
              <a:t>):</a:t>
            </a:r>
          </a:p>
          <a:p>
            <a:pPr lvl="2" latinLnBrk="0"/>
            <a:r>
              <a:rPr lang="en-US" sz="1200" dirty="0" err="1" smtClean="0"/>
              <a:t>encryption.properties</a:t>
            </a:r>
            <a:r>
              <a:rPr lang="en-US" sz="1200" dirty="0" smtClean="0"/>
              <a:t> = 1</a:t>
            </a:r>
          </a:p>
          <a:p>
            <a:pPr lvl="2" latinLnBrk="0"/>
            <a:r>
              <a:rPr lang="en-US" sz="1200" dirty="0" err="1"/>
              <a:t>encryption.algorithm</a:t>
            </a:r>
            <a:r>
              <a:rPr lang="en-US" sz="1200" dirty="0"/>
              <a:t> = </a:t>
            </a:r>
            <a:r>
              <a:rPr lang="en-US" sz="1200" dirty="0" smtClean="0"/>
              <a:t>AES</a:t>
            </a:r>
          </a:p>
          <a:p>
            <a:pPr lvl="2" latinLnBrk="0"/>
            <a:r>
              <a:rPr lang="en-US" sz="1200" dirty="0" err="1"/>
              <a:t>encryption.keylength</a:t>
            </a:r>
            <a:r>
              <a:rPr lang="en-US" sz="1200" dirty="0"/>
              <a:t> = 128</a:t>
            </a:r>
            <a:endParaRPr lang="en-US" sz="1200" dirty="0" smtClean="0"/>
          </a:p>
          <a:p>
            <a:pPr lvl="2" latinLnBrk="0"/>
            <a:r>
              <a:rPr lang="en-US" sz="1200" dirty="0" err="1"/>
              <a:t>digest.algorithm</a:t>
            </a:r>
            <a:r>
              <a:rPr lang="en-US" sz="1200" dirty="0"/>
              <a:t> = </a:t>
            </a:r>
            <a:r>
              <a:rPr lang="en-US" sz="1200" dirty="0" smtClean="0"/>
              <a:t>SHA25</a:t>
            </a:r>
          </a:p>
          <a:p>
            <a:pPr lvl="2" latinLnBrk="0"/>
            <a:r>
              <a:rPr lang="en-US" sz="1200" dirty="0" err="1"/>
              <a:t>security.provider</a:t>
            </a:r>
            <a:r>
              <a:rPr lang="en-US" sz="1200" dirty="0"/>
              <a:t> = </a:t>
            </a:r>
            <a:r>
              <a:rPr lang="en-US" sz="1200" dirty="0" err="1" smtClean="0"/>
              <a:t>org.bouncycastle.jce.provider.BouncyCastleProvider</a:t>
            </a:r>
            <a:endParaRPr lang="en-US" sz="1200" dirty="0" smtClean="0"/>
          </a:p>
          <a:p>
            <a:pPr lvl="1" latinLnBrk="0"/>
            <a:r>
              <a:rPr lang="en-US" sz="1400" dirty="0" smtClean="0"/>
              <a:t>Con </a:t>
            </a:r>
            <a:r>
              <a:rPr lang="en-US" sz="1400" dirty="0" err="1" smtClean="0"/>
              <a:t>ello</a:t>
            </a:r>
            <a:r>
              <a:rPr lang="en-US" sz="1400" dirty="0" smtClean="0"/>
              <a:t>, </a:t>
            </a:r>
            <a:r>
              <a:rPr lang="en-US" sz="1400" dirty="0" err="1" smtClean="0"/>
              <a:t>podemos</a:t>
            </a:r>
            <a:r>
              <a:rPr lang="en-US" sz="1400" dirty="0" smtClean="0"/>
              <a:t> </a:t>
            </a:r>
            <a:r>
              <a:rPr lang="en-US" sz="1400" dirty="0" err="1" smtClean="0"/>
              <a:t>encriptar</a:t>
            </a:r>
            <a:r>
              <a:rPr lang="en-US" sz="1400" dirty="0" smtClean="0"/>
              <a:t>:</a:t>
            </a:r>
          </a:p>
          <a:p>
            <a:pPr lvl="2" latinLnBrk="0"/>
            <a:r>
              <a:rPr lang="en-US" sz="1200" dirty="0" err="1" smtClean="0"/>
              <a:t>database.password</a:t>
            </a:r>
            <a:endParaRPr lang="en-US" sz="1200" dirty="0"/>
          </a:p>
          <a:p>
            <a:pPr lvl="2" latinLnBrk="0"/>
            <a:r>
              <a:rPr lang="en-US" sz="1200" dirty="0" smtClean="0"/>
              <a:t>“Encrypt message content” </a:t>
            </a:r>
            <a:r>
              <a:rPr lang="en-US" sz="1200" dirty="0" err="1" smtClean="0"/>
              <a:t>en</a:t>
            </a:r>
            <a:r>
              <a:rPr lang="en-US" sz="1200" dirty="0" smtClean="0"/>
              <a:t> </a:t>
            </a:r>
            <a:r>
              <a:rPr lang="en-US" sz="1200" dirty="0" err="1" smtClean="0"/>
              <a:t>los</a:t>
            </a:r>
            <a:r>
              <a:rPr lang="en-US" sz="1200" dirty="0" smtClean="0"/>
              <a:t> </a:t>
            </a:r>
            <a:r>
              <a:rPr lang="en-US" sz="1200" dirty="0" err="1" smtClean="0"/>
              <a:t>canales</a:t>
            </a:r>
            <a:r>
              <a:rPr lang="en-US" sz="1200" dirty="0" smtClean="0"/>
              <a:t>.</a:t>
            </a:r>
          </a:p>
          <a:p>
            <a:pPr latinLnBrk="0"/>
            <a:r>
              <a:rPr lang="es-ES" sz="1400" dirty="0" smtClean="0"/>
              <a:t>Cambiar el certificado </a:t>
            </a:r>
            <a:r>
              <a:rPr lang="es-ES" sz="1400" dirty="0" err="1"/>
              <a:t>autofirmado</a:t>
            </a:r>
            <a:r>
              <a:rPr lang="es-ES" sz="1400" dirty="0"/>
              <a:t> </a:t>
            </a:r>
            <a:r>
              <a:rPr lang="es-ES" sz="1400" dirty="0" smtClean="0"/>
              <a:t>y sustituirlo </a:t>
            </a:r>
            <a:r>
              <a:rPr lang="es-ES" sz="1400" dirty="0"/>
              <a:t>por uno firmado por una Autoridad de Certificación (CA</a:t>
            </a:r>
            <a:r>
              <a:rPr lang="es-ES" sz="1400" dirty="0" smtClean="0"/>
              <a:t>) (local o pública).</a:t>
            </a:r>
          </a:p>
          <a:p>
            <a:pPr latinLnBrk="0"/>
            <a:r>
              <a:rPr lang="es-ES" sz="1400" dirty="0" err="1" smtClean="0"/>
              <a:t>Clustering</a:t>
            </a:r>
            <a:r>
              <a:rPr lang="es-ES" sz="1400" dirty="0" smtClean="0"/>
              <a:t> activo/pasivo con bases de datos replicadas siempre que sea posible (</a:t>
            </a:r>
            <a:r>
              <a:rPr lang="es-ES" sz="1400" dirty="0" err="1" smtClean="0"/>
              <a:t>haproxy</a:t>
            </a:r>
            <a:r>
              <a:rPr lang="es-ES" sz="1400" dirty="0" smtClean="0"/>
              <a:t> funciona muy bien tanto para el servidor Mirth como para el DBMS).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1285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2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.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Arquitectura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5" name="CuadroTexto 4"/>
          <p:cNvSpPr txBox="1"/>
          <p:nvPr/>
        </p:nvSpPr>
        <p:spPr>
          <a:xfrm>
            <a:off x="2232287" y="1124744"/>
            <a:ext cx="1845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2</a:t>
            </a:r>
            <a:r>
              <a:rPr lang="es-ES_tradnl" sz="2400" b="1" dirty="0" smtClean="0"/>
              <a:t>.1 Canales</a:t>
            </a:r>
            <a:endParaRPr lang="es-ES_tradnl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3" y="2708920"/>
            <a:ext cx="7051330" cy="2186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094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2.1.1 Canales: </a:t>
            </a:r>
            <a:r>
              <a:rPr lang="es-ES_tradnl" sz="3200" dirty="0" err="1" smtClean="0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err="1" smtClean="0"/>
              <a:t>Concepto</a:t>
            </a:r>
            <a:r>
              <a:rPr lang="en-US" sz="1400" b="1" dirty="0" smtClean="0"/>
              <a:t> de canal </a:t>
            </a:r>
            <a:r>
              <a:rPr lang="en-US" sz="1400" b="1" dirty="0" err="1" smtClean="0"/>
              <a:t>en</a:t>
            </a:r>
            <a:r>
              <a:rPr lang="en-US" sz="1400" b="1" dirty="0" smtClean="0"/>
              <a:t> Mirth Connect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  <a:p>
            <a:pPr latinLnBrk="0"/>
            <a:r>
              <a:rPr lang="en-US" sz="1400" dirty="0" err="1" smtClean="0"/>
              <a:t>Es</a:t>
            </a:r>
            <a:r>
              <a:rPr lang="en-US" sz="1400" dirty="0" smtClean="0"/>
              <a:t> el </a:t>
            </a:r>
            <a:r>
              <a:rPr lang="en-US" sz="1400" dirty="0" err="1" smtClean="0"/>
              <a:t>elemento</a:t>
            </a:r>
            <a:r>
              <a:rPr lang="en-US" sz="1400" dirty="0" smtClean="0"/>
              <a:t> principal de Mirth: </a:t>
            </a:r>
            <a:r>
              <a:rPr lang="en-US" sz="1400" dirty="0" err="1" smtClean="0"/>
              <a:t>procesos</a:t>
            </a:r>
            <a:r>
              <a:rPr lang="en-US" sz="1400" dirty="0" smtClean="0"/>
              <a:t> </a:t>
            </a:r>
            <a:r>
              <a:rPr lang="en-US" sz="1400" dirty="0" err="1" smtClean="0"/>
              <a:t>encargados</a:t>
            </a:r>
            <a:r>
              <a:rPr lang="en-US" sz="1400" dirty="0" smtClean="0"/>
              <a:t> de </a:t>
            </a:r>
            <a:r>
              <a:rPr lang="en-US" sz="1400" dirty="0" err="1" smtClean="0"/>
              <a:t>recibir</a:t>
            </a:r>
            <a:r>
              <a:rPr lang="en-US" sz="1400" dirty="0" smtClean="0"/>
              <a:t>, </a:t>
            </a:r>
            <a:r>
              <a:rPr lang="en-US" sz="1400" dirty="0" err="1" smtClean="0"/>
              <a:t>procesar</a:t>
            </a:r>
            <a:r>
              <a:rPr lang="en-US" sz="1400" dirty="0" smtClean="0"/>
              <a:t> y </a:t>
            </a:r>
            <a:r>
              <a:rPr lang="en-US" sz="1400" dirty="0" err="1" smtClean="0"/>
              <a:t>enviar</a:t>
            </a:r>
            <a:r>
              <a:rPr lang="en-US" sz="1400" dirty="0" smtClean="0"/>
              <a:t>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. </a:t>
            </a:r>
          </a:p>
          <a:p>
            <a:pPr latinLnBrk="0"/>
            <a:r>
              <a:rPr lang="en-US" sz="1400" dirty="0" smtClean="0"/>
              <a:t>Los </a:t>
            </a:r>
            <a:r>
              <a:rPr lang="en-US" sz="1400" dirty="0" err="1" smtClean="0"/>
              <a:t>componentes</a:t>
            </a:r>
            <a:r>
              <a:rPr lang="en-US" sz="1400" dirty="0" smtClean="0"/>
              <a:t> </a:t>
            </a:r>
            <a:r>
              <a:rPr lang="en-US" sz="1400" dirty="0" err="1" smtClean="0"/>
              <a:t>principales</a:t>
            </a:r>
            <a:r>
              <a:rPr lang="en-US" sz="1400" dirty="0" smtClean="0"/>
              <a:t> de un canal son: </a:t>
            </a:r>
          </a:p>
          <a:p>
            <a:pPr lvl="1" latinLnBrk="0"/>
            <a:r>
              <a:rPr lang="en-US" sz="1400" i="1" dirty="0" err="1"/>
              <a:t>Conectores</a:t>
            </a:r>
            <a:r>
              <a:rPr lang="en-US" sz="1400" dirty="0"/>
              <a:t>: </a:t>
            </a:r>
            <a:r>
              <a:rPr lang="en-US" sz="1400" dirty="0" smtClean="0"/>
              <a:t> </a:t>
            </a:r>
            <a:r>
              <a:rPr lang="en-US" sz="1400" dirty="0" err="1" smtClean="0"/>
              <a:t>encargados</a:t>
            </a:r>
            <a:r>
              <a:rPr lang="en-US" sz="1400" dirty="0" smtClean="0"/>
              <a:t> </a:t>
            </a:r>
            <a:r>
              <a:rPr lang="en-US" sz="1400" dirty="0"/>
              <a:t>de </a:t>
            </a:r>
            <a:r>
              <a:rPr lang="en-US" sz="1400" dirty="0" err="1" smtClean="0"/>
              <a:t>comunicarse</a:t>
            </a:r>
            <a:r>
              <a:rPr lang="en-US" sz="1400" dirty="0" smtClean="0"/>
              <a:t> con </a:t>
            </a:r>
            <a:r>
              <a:rPr lang="en-US" sz="1400" dirty="0"/>
              <a:t>el </a:t>
            </a:r>
            <a:r>
              <a:rPr lang="en-US" sz="1400" dirty="0" err="1"/>
              <a:t>mundo</a:t>
            </a:r>
            <a:r>
              <a:rPr lang="en-US" sz="1400" dirty="0"/>
              <a:t> exterior</a:t>
            </a:r>
            <a:r>
              <a:rPr lang="en-US" sz="1400" dirty="0" smtClean="0"/>
              <a:t>. </a:t>
            </a:r>
            <a:r>
              <a:rPr lang="en-US" sz="1400" dirty="0" err="1" smtClean="0"/>
              <a:t>Existen</a:t>
            </a:r>
            <a:r>
              <a:rPr lang="en-US" sz="1400" dirty="0" smtClean="0"/>
              <a:t> gran </a:t>
            </a:r>
            <a:r>
              <a:rPr lang="en-US" sz="1400" dirty="0" err="1" smtClean="0"/>
              <a:t>variedad</a:t>
            </a:r>
            <a:r>
              <a:rPr lang="en-US" sz="1400" dirty="0" smtClean="0"/>
              <a:t> de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que </a:t>
            </a:r>
            <a:r>
              <a:rPr lang="en-US" sz="1400" dirty="0" err="1" smtClean="0"/>
              <a:t>permiten</a:t>
            </a:r>
            <a:r>
              <a:rPr lang="en-US" sz="1400" dirty="0" smtClean="0"/>
              <a:t> a Mirth </a:t>
            </a:r>
            <a:r>
              <a:rPr lang="en-US" sz="1400" dirty="0" err="1" smtClean="0"/>
              <a:t>interactuar</a:t>
            </a:r>
            <a:r>
              <a:rPr lang="en-US" sz="1400" dirty="0" smtClean="0"/>
              <a:t> con </a:t>
            </a:r>
            <a:r>
              <a:rPr lang="en-US" sz="1400" dirty="0" err="1" smtClean="0"/>
              <a:t>otros</a:t>
            </a:r>
            <a:r>
              <a:rPr lang="en-US" sz="1400" dirty="0" smtClean="0"/>
              <a:t> </a:t>
            </a:r>
            <a:r>
              <a:rPr lang="en-US" sz="1400" dirty="0" err="1" smtClean="0"/>
              <a:t>sistemas</a:t>
            </a:r>
            <a:r>
              <a:rPr lang="en-US" sz="1400" dirty="0" smtClean="0"/>
              <a:t> de </a:t>
            </a:r>
            <a:r>
              <a:rPr lang="en-US" sz="1400" dirty="0" err="1" smtClean="0"/>
              <a:t>múltiples</a:t>
            </a:r>
            <a:r>
              <a:rPr lang="en-US" sz="1400" dirty="0" smtClean="0"/>
              <a:t> </a:t>
            </a:r>
            <a:r>
              <a:rPr lang="en-US" sz="1400" dirty="0" err="1" smtClean="0"/>
              <a:t>formas</a:t>
            </a:r>
            <a:r>
              <a:rPr lang="en-US" sz="1400" dirty="0" smtClean="0"/>
              <a:t>.</a:t>
            </a:r>
            <a:endParaRPr lang="en-US" sz="1400" dirty="0"/>
          </a:p>
          <a:p>
            <a:pPr lvl="1" latinLnBrk="0"/>
            <a:r>
              <a:rPr lang="en-US" sz="1400" i="1" dirty="0" err="1"/>
              <a:t>Filtros</a:t>
            </a:r>
            <a:r>
              <a:rPr lang="en-US" sz="1400" dirty="0"/>
              <a:t>: </a:t>
            </a:r>
            <a:r>
              <a:rPr lang="en-US" sz="1400" dirty="0" smtClean="0"/>
              <a:t>se </a:t>
            </a:r>
            <a:r>
              <a:rPr lang="en-US" sz="1400" dirty="0" err="1" smtClean="0"/>
              <a:t>ocupan</a:t>
            </a:r>
            <a:r>
              <a:rPr lang="en-US" sz="1400" dirty="0" smtClean="0"/>
              <a:t> de </a:t>
            </a:r>
            <a:r>
              <a:rPr lang="en-US" sz="1400" dirty="0" err="1" smtClean="0"/>
              <a:t>dejar</a:t>
            </a:r>
            <a:r>
              <a:rPr lang="en-US" sz="1400" dirty="0" smtClean="0"/>
              <a:t> </a:t>
            </a:r>
            <a:r>
              <a:rPr lang="en-US" sz="1400" dirty="0" err="1" smtClean="0"/>
              <a:t>pasar</a:t>
            </a:r>
            <a:r>
              <a:rPr lang="en-US" sz="1400" dirty="0" smtClean="0"/>
              <a:t> o no un </a:t>
            </a:r>
            <a:r>
              <a:rPr lang="en-US" sz="1400" dirty="0" err="1" smtClean="0"/>
              <a:t>mensaje</a:t>
            </a:r>
            <a:r>
              <a:rPr lang="en-US" sz="1400" dirty="0" smtClean="0"/>
              <a:t> </a:t>
            </a:r>
            <a:r>
              <a:rPr lang="en-US" sz="1400" dirty="0" err="1" smtClean="0"/>
              <a:t>basandose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las </a:t>
            </a:r>
            <a:r>
              <a:rPr lang="en-US" sz="1400" dirty="0" err="1" smtClean="0"/>
              <a:t>reglas</a:t>
            </a:r>
            <a:r>
              <a:rPr lang="en-US" sz="1400" dirty="0" smtClean="0"/>
              <a:t> de </a:t>
            </a:r>
            <a:r>
              <a:rPr lang="en-US" sz="1400" dirty="0" err="1" smtClean="0"/>
              <a:t>decisión</a:t>
            </a:r>
            <a:r>
              <a:rPr lang="en-US" sz="1400" dirty="0" smtClean="0"/>
              <a:t> </a:t>
            </a:r>
            <a:r>
              <a:rPr lang="en-US" sz="1400" dirty="0" err="1" smtClean="0"/>
              <a:t>implementadas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ellos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i="1" dirty="0" err="1" smtClean="0"/>
              <a:t>Tranformadores</a:t>
            </a:r>
            <a:r>
              <a:rPr lang="en-US" sz="1400" dirty="0" smtClean="0"/>
              <a:t>: </a:t>
            </a:r>
            <a:r>
              <a:rPr lang="en-US" sz="1400" dirty="0" err="1" smtClean="0"/>
              <a:t>tienen</a:t>
            </a:r>
            <a:r>
              <a:rPr lang="en-US" sz="1400" dirty="0" smtClean="0"/>
              <a:t> 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misión</a:t>
            </a:r>
            <a:r>
              <a:rPr lang="en-US" sz="1400" dirty="0" smtClean="0"/>
              <a:t> principal </a:t>
            </a:r>
            <a:r>
              <a:rPr lang="en-US" sz="1400" dirty="0" err="1" smtClean="0"/>
              <a:t>modificar</a:t>
            </a:r>
            <a:r>
              <a:rPr lang="en-US" sz="1400" dirty="0" smtClean="0"/>
              <a:t> el </a:t>
            </a:r>
            <a:r>
              <a:rPr lang="en-US" sz="1400" dirty="0" err="1" smtClean="0"/>
              <a:t>contenido</a:t>
            </a:r>
            <a:r>
              <a:rPr lang="en-US" sz="1400" dirty="0" smtClean="0"/>
              <a:t> o </a:t>
            </a:r>
            <a:r>
              <a:rPr lang="en-US" sz="1400" dirty="0" err="1" smtClean="0"/>
              <a:t>formato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que </a:t>
            </a:r>
            <a:r>
              <a:rPr lang="en-US" sz="1400" dirty="0" err="1" smtClean="0"/>
              <a:t>pasan</a:t>
            </a:r>
            <a:r>
              <a:rPr lang="en-US" sz="1400" dirty="0" smtClean="0"/>
              <a:t> a </a:t>
            </a:r>
            <a:r>
              <a:rPr lang="en-US" sz="1400" dirty="0" err="1" smtClean="0"/>
              <a:t>través</a:t>
            </a:r>
            <a:r>
              <a:rPr lang="en-US" sz="1400" dirty="0" smtClean="0"/>
              <a:t> de </a:t>
            </a:r>
            <a:r>
              <a:rPr lang="en-US" sz="1400" dirty="0" err="1" smtClean="0"/>
              <a:t>ellos</a:t>
            </a:r>
            <a:r>
              <a:rPr lang="en-US" sz="1400" dirty="0" smtClean="0"/>
              <a:t>. </a:t>
            </a:r>
            <a:r>
              <a:rPr lang="en-US" sz="1400" dirty="0" err="1" smtClean="0"/>
              <a:t>También</a:t>
            </a:r>
            <a:r>
              <a:rPr lang="en-US" sz="1400" dirty="0" smtClean="0"/>
              <a:t>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hacer</a:t>
            </a:r>
            <a:r>
              <a:rPr lang="en-US" sz="1400" dirty="0" smtClean="0"/>
              <a:t> </a:t>
            </a:r>
            <a:r>
              <a:rPr lang="en-US" sz="1400" dirty="0" err="1" smtClean="0"/>
              <a:t>otro</a:t>
            </a:r>
            <a:r>
              <a:rPr lang="en-US" sz="1400" dirty="0" smtClean="0"/>
              <a:t> </a:t>
            </a:r>
            <a:r>
              <a:rPr lang="en-US" sz="1400" dirty="0" err="1" smtClean="0"/>
              <a:t>tipo</a:t>
            </a:r>
            <a:r>
              <a:rPr lang="en-US" sz="1400" dirty="0" smtClean="0"/>
              <a:t> de </a:t>
            </a:r>
            <a:r>
              <a:rPr lang="en-US" sz="1400" dirty="0" err="1" smtClean="0"/>
              <a:t>tareas</a:t>
            </a:r>
            <a:r>
              <a:rPr lang="en-US" sz="1400" dirty="0" smtClean="0"/>
              <a:t> y </a:t>
            </a:r>
            <a:r>
              <a:rPr lang="en-US" sz="1400" dirty="0" err="1" smtClean="0"/>
              <a:t>procesos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complejos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smtClean="0"/>
              <a:t>Con el </a:t>
            </a:r>
            <a:r>
              <a:rPr lang="en-US" sz="1400" dirty="0" err="1" smtClean="0"/>
              <a:t>tiempo</a:t>
            </a:r>
            <a:r>
              <a:rPr lang="en-US" sz="1400" dirty="0" smtClean="0"/>
              <a:t>, y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entornos</a:t>
            </a:r>
            <a:r>
              <a:rPr lang="en-US" sz="1400" dirty="0" smtClean="0"/>
              <a:t> </a:t>
            </a:r>
            <a:r>
              <a:rPr lang="en-US" sz="1400" dirty="0" err="1" smtClean="0"/>
              <a:t>complejos</a:t>
            </a:r>
            <a:r>
              <a:rPr lang="en-US" sz="1400" dirty="0" smtClean="0"/>
              <a:t>, el </a:t>
            </a:r>
            <a:r>
              <a:rPr lang="en-US" sz="1400" dirty="0" err="1" smtClean="0"/>
              <a:t>número</a:t>
            </a:r>
            <a:r>
              <a:rPr lang="en-US" sz="1400" dirty="0" smtClean="0"/>
              <a:t> de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</a:t>
            </a:r>
            <a:r>
              <a:rPr lang="en-US" sz="1400" dirty="0" err="1" smtClean="0"/>
              <a:t>creados</a:t>
            </a:r>
            <a:r>
              <a:rPr lang="en-US" sz="1400" dirty="0" smtClean="0"/>
              <a:t> </a:t>
            </a: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elevarse</a:t>
            </a:r>
            <a:r>
              <a:rPr lang="en-US" sz="1400" dirty="0" smtClean="0"/>
              <a:t> hasta </a:t>
            </a:r>
            <a:r>
              <a:rPr lang="en-US" sz="1400" dirty="0" err="1" smtClean="0"/>
              <a:t>dificultar</a:t>
            </a:r>
            <a:r>
              <a:rPr lang="en-US" sz="1400" dirty="0" smtClean="0"/>
              <a:t> la </a:t>
            </a:r>
            <a:r>
              <a:rPr lang="en-US" sz="1400" dirty="0" err="1" smtClean="0"/>
              <a:t>gestión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mismos</a:t>
            </a:r>
            <a:r>
              <a:rPr lang="en-US" sz="1400" dirty="0" smtClean="0"/>
              <a:t>. Mirth </a:t>
            </a:r>
            <a:r>
              <a:rPr lang="en-US" sz="1400" dirty="0" err="1" smtClean="0"/>
              <a:t>permite</a:t>
            </a:r>
            <a:r>
              <a:rPr lang="en-US" sz="1400" dirty="0" smtClean="0"/>
              <a:t>:</a:t>
            </a:r>
          </a:p>
          <a:p>
            <a:pPr lvl="1" latinLnBrk="0"/>
            <a:r>
              <a:rPr lang="en-US" sz="1400" dirty="0" err="1" smtClean="0"/>
              <a:t>Pausar</a:t>
            </a:r>
            <a:r>
              <a:rPr lang="en-US" sz="1400" dirty="0" smtClean="0"/>
              <a:t>, </a:t>
            </a:r>
            <a:r>
              <a:rPr lang="en-US" sz="1400" dirty="0" err="1" smtClean="0"/>
              <a:t>parar</a:t>
            </a:r>
            <a:r>
              <a:rPr lang="en-US" sz="1400" dirty="0" smtClean="0"/>
              <a:t>, </a:t>
            </a:r>
            <a:r>
              <a:rPr lang="en-US" sz="1400" dirty="0" err="1" smtClean="0"/>
              <a:t>arrancar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</a:t>
            </a:r>
            <a:r>
              <a:rPr lang="en-US" sz="1400" dirty="0" err="1" smtClean="0"/>
              <a:t>dinámicamente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err="1" smtClean="0"/>
              <a:t>Agrupar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para </a:t>
            </a:r>
            <a:r>
              <a:rPr lang="en-US" sz="1400" dirty="0" err="1" smtClean="0"/>
              <a:t>gestionarlos</a:t>
            </a:r>
            <a:r>
              <a:rPr lang="en-US" sz="1400" dirty="0" smtClean="0"/>
              <a:t> </a:t>
            </a:r>
            <a:r>
              <a:rPr lang="en-US" sz="1400" dirty="0" err="1" smtClean="0"/>
              <a:t>juntos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err="1" smtClean="0"/>
              <a:t>Filtrar</a:t>
            </a:r>
            <a:r>
              <a:rPr lang="en-US" sz="1400" dirty="0" smtClean="0"/>
              <a:t>/</a:t>
            </a:r>
            <a:r>
              <a:rPr lang="en-US" sz="1400" dirty="0" err="1" smtClean="0"/>
              <a:t>buscar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err="1" smtClean="0"/>
              <a:t>Hacer</a:t>
            </a:r>
            <a:r>
              <a:rPr lang="en-US" sz="1400" dirty="0" smtClean="0"/>
              <a:t> </a:t>
            </a:r>
            <a:r>
              <a:rPr lang="en-US" sz="1400" dirty="0" err="1"/>
              <a:t>depender</a:t>
            </a:r>
            <a:r>
              <a:rPr lang="en-US" sz="1400" dirty="0"/>
              <a:t> </a:t>
            </a:r>
            <a:r>
              <a:rPr lang="en-US" sz="1400" dirty="0" err="1"/>
              <a:t>unos</a:t>
            </a:r>
            <a:r>
              <a:rPr lang="en-US" sz="1400" dirty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de </a:t>
            </a:r>
            <a:r>
              <a:rPr lang="en-US" sz="1400" dirty="0" err="1" smtClean="0"/>
              <a:t>otros</a:t>
            </a:r>
            <a:r>
              <a:rPr lang="en-US" sz="1400" dirty="0" smtClean="0"/>
              <a:t>, </a:t>
            </a:r>
            <a:r>
              <a:rPr lang="en-US" sz="1400" dirty="0" err="1" smtClean="0"/>
              <a:t>simplificando</a:t>
            </a:r>
            <a:r>
              <a:rPr lang="en-US" sz="1400" dirty="0" smtClean="0"/>
              <a:t> el “deployment”.</a:t>
            </a:r>
          </a:p>
          <a:p>
            <a:pPr lvl="1" latinLnBrk="0"/>
            <a:r>
              <a:rPr lang="en-US" sz="1400" dirty="0" err="1"/>
              <a:t>E</a:t>
            </a:r>
            <a:r>
              <a:rPr lang="en-US" sz="1400" dirty="0" err="1" smtClean="0"/>
              <a:t>tiquetarlos</a:t>
            </a:r>
            <a:r>
              <a:rPr lang="en-US" sz="1400" dirty="0" smtClean="0"/>
              <a:t> </a:t>
            </a:r>
            <a:r>
              <a:rPr lang="en-US" sz="1400" dirty="0"/>
              <a:t>para </a:t>
            </a:r>
            <a:r>
              <a:rPr lang="en-US" sz="1400" dirty="0" err="1" smtClean="0"/>
              <a:t>encontrarlos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fácilmente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smtClean="0"/>
              <a:t>Control de </a:t>
            </a:r>
            <a:r>
              <a:rPr lang="en-US" sz="1400" dirty="0" err="1" smtClean="0"/>
              <a:t>versiones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, </a:t>
            </a:r>
            <a:r>
              <a:rPr lang="en-US" sz="1400" dirty="0" err="1" smtClean="0"/>
              <a:t>última</a:t>
            </a:r>
            <a:r>
              <a:rPr lang="en-US" sz="1400" dirty="0" smtClean="0"/>
              <a:t> </a:t>
            </a:r>
            <a:r>
              <a:rPr lang="en-US" sz="1400" dirty="0" err="1" smtClean="0"/>
              <a:t>vez</a:t>
            </a:r>
            <a:r>
              <a:rPr lang="en-US" sz="1400" dirty="0" smtClean="0"/>
              <a:t> </a:t>
            </a:r>
            <a:r>
              <a:rPr lang="en-US" sz="1400" dirty="0" err="1" smtClean="0"/>
              <a:t>desplegado</a:t>
            </a:r>
            <a:r>
              <a:rPr lang="en-US" sz="1400" dirty="0" smtClean="0"/>
              <a:t>, </a:t>
            </a:r>
            <a:r>
              <a:rPr lang="en-US" sz="1400" dirty="0" err="1" smtClean="0"/>
              <a:t>última</a:t>
            </a:r>
            <a:r>
              <a:rPr lang="en-US" sz="1400" dirty="0" smtClean="0"/>
              <a:t> </a:t>
            </a:r>
            <a:r>
              <a:rPr lang="en-US" sz="1400" dirty="0" err="1" smtClean="0"/>
              <a:t>vez</a:t>
            </a:r>
            <a:r>
              <a:rPr lang="en-US" sz="1400" dirty="0" smtClean="0"/>
              <a:t> </a:t>
            </a:r>
            <a:r>
              <a:rPr lang="en-US" sz="1400" dirty="0" err="1" smtClean="0"/>
              <a:t>modificado</a:t>
            </a:r>
            <a:r>
              <a:rPr lang="en-US" sz="1400" dirty="0" smtClean="0"/>
              <a:t>,…</a:t>
            </a:r>
          </a:p>
          <a:p>
            <a:pPr lvl="1" latinLnBrk="0"/>
            <a:r>
              <a:rPr lang="en-US" sz="1400" dirty="0" smtClean="0"/>
              <a:t>Los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ser</a:t>
            </a:r>
            <a:r>
              <a:rPr lang="en-US" sz="1400" dirty="0" smtClean="0"/>
              <a:t> </a:t>
            </a:r>
            <a:r>
              <a:rPr lang="en-US" sz="1400" dirty="0" err="1" smtClean="0"/>
              <a:t>gestionados</a:t>
            </a:r>
            <a:r>
              <a:rPr lang="en-US" sz="1400" dirty="0" smtClean="0"/>
              <a:t> </a:t>
            </a:r>
            <a:r>
              <a:rPr lang="en-US" sz="1400" dirty="0" err="1" smtClean="0"/>
              <a:t>desde</a:t>
            </a:r>
            <a:r>
              <a:rPr lang="en-US" sz="1400" dirty="0" smtClean="0"/>
              <a:t> la API.</a:t>
            </a:r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01128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2.1.1 </a:t>
            </a:r>
            <a:r>
              <a:rPr lang="es-ES_tradnl" sz="3200" dirty="0">
                <a:solidFill>
                  <a:prstClr val="black"/>
                </a:solidFill>
              </a:rPr>
              <a:t>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068" y="2060848"/>
            <a:ext cx="7137528" cy="3871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951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2.1.1 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447" y="1568289"/>
            <a:ext cx="6940769" cy="448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83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2.1.1 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627" y="1628800"/>
            <a:ext cx="7452623" cy="443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4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2.1.1 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49</a:t>
            </a:fld>
            <a:endParaRPr lang="ko-KR" alt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682" y="1873275"/>
            <a:ext cx="6427374" cy="342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7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Repositorio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91680" y="1124744"/>
            <a:ext cx="7344816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400" b="1" dirty="0"/>
          </a:p>
          <a:p>
            <a:endParaRPr lang="es-ES" sz="1400" b="1" dirty="0"/>
          </a:p>
          <a:p>
            <a:endParaRPr lang="es-ES" sz="1400" b="1" dirty="0"/>
          </a:p>
          <a:p>
            <a:endParaRPr lang="es-ES" sz="1400" b="1" dirty="0"/>
          </a:p>
          <a:p>
            <a:endParaRPr lang="es-ES" sz="1400" b="1" dirty="0"/>
          </a:p>
          <a:p>
            <a:endParaRPr lang="es-ES" sz="1400" b="1" dirty="0"/>
          </a:p>
          <a:p>
            <a:endParaRPr lang="es-ES" sz="1400" b="1" dirty="0"/>
          </a:p>
          <a:p>
            <a:r>
              <a:rPr lang="es-ES" sz="1600" b="1" dirty="0" smtClean="0"/>
              <a:t>Ejercicios, manuales, código y demás información relacionados con Mirth Connect pueden ser consultados aquí:</a:t>
            </a:r>
          </a:p>
          <a:p>
            <a:endParaRPr lang="es-ES" sz="1400" b="1" dirty="0"/>
          </a:p>
          <a:p>
            <a:endParaRPr lang="es-ES" sz="1400" b="1" dirty="0" smtClean="0"/>
          </a:p>
          <a:p>
            <a:endParaRPr lang="es-ES" sz="1400" b="1" dirty="0"/>
          </a:p>
          <a:p>
            <a:pPr algn="ctr"/>
            <a:r>
              <a:rPr lang="es-ES" sz="1400" b="1" dirty="0">
                <a:hlinkClick r:id="rId3"/>
              </a:rPr>
              <a:t>https://</a:t>
            </a:r>
            <a:r>
              <a:rPr lang="es-ES" sz="1400" b="1" dirty="0" smtClean="0">
                <a:hlinkClick r:id="rId3"/>
              </a:rPr>
              <a:t>github.com/heisenbergDev/MirthConnectWorkshop</a:t>
            </a:r>
            <a:r>
              <a:rPr lang="es-ES" sz="1400" b="1" dirty="0" smtClean="0"/>
              <a:t> </a:t>
            </a:r>
          </a:p>
          <a:p>
            <a:endParaRPr lang="es-ES" sz="1400" b="1" dirty="0"/>
          </a:p>
          <a:p>
            <a:endParaRPr lang="es-ES" sz="14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97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2.1.1 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410404"/>
            <a:ext cx="7560840" cy="467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9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2.1.1 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51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935" y="1412776"/>
            <a:ext cx="6867865" cy="4943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261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251982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2.1.1 Canales: </a:t>
            </a:r>
            <a:r>
              <a:rPr lang="es-ES_tradnl" sz="3200" dirty="0" err="1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52</a:t>
            </a:fld>
            <a:endParaRPr lang="ko-KR" altLang="en-US"/>
          </a:p>
        </p:txBody>
      </p:sp>
      <p:pic>
        <p:nvPicPr>
          <p:cNvPr id="1026" name="Picture 2" descr="C:\Users\villacem\Documents\Roche\EPEO_project\MirthConceptKeynote\2017_MirthConnectWorkshop\doc\messageWorkflo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060848"/>
            <a:ext cx="7344816" cy="286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04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2.1 Canales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292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s-ES" sz="1400" b="1" dirty="0"/>
              <a:t>2.1.2 Conectores y transformadores de </a:t>
            </a:r>
            <a:r>
              <a:rPr lang="es-ES" sz="1400" b="1" dirty="0" smtClean="0"/>
              <a:t>origen/destino.</a:t>
            </a:r>
          </a:p>
          <a:p>
            <a:pPr marL="0" indent="0" latinLnBrk="0">
              <a:buNone/>
            </a:pPr>
            <a:r>
              <a:rPr lang="es-ES" sz="1400" b="1" dirty="0"/>
              <a:t>2.1.3 Filtros de aceptación o rechazo basado en </a:t>
            </a:r>
            <a:r>
              <a:rPr lang="es-ES" sz="1400" b="1" dirty="0" smtClean="0"/>
              <a:t>reglas.</a:t>
            </a:r>
          </a:p>
          <a:p>
            <a:pPr marL="0" indent="0" latinLnBrk="0">
              <a:buNone/>
            </a:pPr>
            <a:r>
              <a:rPr lang="es-ES" sz="1400" b="1" dirty="0"/>
              <a:t>2.1.4 Transformadores de mensajes</a:t>
            </a:r>
            <a:r>
              <a:rPr lang="es-ES" sz="1400" b="1" dirty="0" smtClean="0"/>
              <a:t>.</a:t>
            </a:r>
          </a:p>
          <a:p>
            <a:pPr marL="0" indent="0" latinLnBrk="0">
              <a:buNone/>
            </a:pPr>
            <a:endParaRPr lang="es-ES" sz="1400" b="1" dirty="0"/>
          </a:p>
          <a:p>
            <a:pPr marL="0" indent="0" latinLnBrk="0">
              <a:buNone/>
            </a:pPr>
            <a:endParaRPr lang="es-ES" sz="1400" b="1" dirty="0" smtClean="0"/>
          </a:p>
          <a:p>
            <a:pPr marL="0" indent="0" latinLnBrk="0">
              <a:buNone/>
            </a:pPr>
            <a:endParaRPr lang="es-ES" sz="1400" b="1" dirty="0" smtClean="0"/>
          </a:p>
          <a:p>
            <a:pPr marL="0" indent="0" latinLnBrk="0">
              <a:buNone/>
            </a:pPr>
            <a:endParaRPr lang="es-ES" sz="1400" b="1" dirty="0"/>
          </a:p>
          <a:p>
            <a:pPr marL="0" indent="0" latinLnBrk="0">
              <a:buNone/>
            </a:pPr>
            <a:r>
              <a:rPr lang="en-US" sz="1400" dirty="0"/>
              <a:t> 	</a:t>
            </a:r>
          </a:p>
          <a:p>
            <a:pPr marL="0" indent="0" algn="ctr" latinLnBrk="0">
              <a:buNone/>
            </a:pPr>
            <a:r>
              <a:rPr lang="en-US" sz="1400" dirty="0" smtClean="0"/>
              <a:t> </a:t>
            </a:r>
            <a:r>
              <a:rPr lang="en-US" sz="6600" b="1" dirty="0" smtClean="0"/>
              <a:t>DEMO</a:t>
            </a:r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r>
              <a:rPr lang="en-US" sz="1400" dirty="0" smtClean="0"/>
              <a:t>Para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información</a:t>
            </a:r>
            <a:r>
              <a:rPr lang="en-US" sz="1400" dirty="0" smtClean="0"/>
              <a:t>, </a:t>
            </a:r>
            <a:r>
              <a:rPr lang="en-US" sz="1400" dirty="0" err="1" smtClean="0"/>
              <a:t>consultar</a:t>
            </a:r>
            <a:r>
              <a:rPr lang="en-US" sz="1400" dirty="0"/>
              <a:t> </a:t>
            </a:r>
            <a:r>
              <a:rPr lang="en-US" sz="1400" i="1" dirty="0" smtClean="0"/>
              <a:t>mirth-data-sheet-mirth-connect-3-5-user-guide.pdf</a:t>
            </a:r>
            <a:r>
              <a:rPr lang="en-US" sz="1400" dirty="0" smtClean="0"/>
              <a:t>:</a:t>
            </a:r>
          </a:p>
          <a:p>
            <a:pPr latinLnBrk="0"/>
            <a:r>
              <a:rPr lang="en-US" sz="1400" dirty="0" err="1" smtClean="0"/>
              <a:t>Conectores</a:t>
            </a:r>
            <a:r>
              <a:rPr lang="en-US" sz="1400" dirty="0" smtClean="0"/>
              <a:t>: Source connectors </a:t>
            </a:r>
            <a:r>
              <a:rPr lang="en-US" sz="1400" dirty="0"/>
              <a:t>(</a:t>
            </a:r>
            <a:r>
              <a:rPr lang="en-US" sz="1400" dirty="0" err="1" smtClean="0"/>
              <a:t>página</a:t>
            </a:r>
            <a:r>
              <a:rPr lang="en-US" sz="1400" dirty="0" smtClean="0"/>
              <a:t> 233), Destination connectors </a:t>
            </a:r>
            <a:r>
              <a:rPr lang="en-US" sz="1400" dirty="0"/>
              <a:t>(</a:t>
            </a:r>
            <a:r>
              <a:rPr lang="en-US" sz="1400" dirty="0" err="1" smtClean="0"/>
              <a:t>página</a:t>
            </a:r>
            <a:r>
              <a:rPr lang="en-US" sz="1400" dirty="0" smtClean="0"/>
              <a:t> 260).</a:t>
            </a:r>
          </a:p>
          <a:p>
            <a:pPr latinLnBrk="0"/>
            <a:r>
              <a:rPr lang="en-US" sz="1400" dirty="0" err="1" smtClean="0"/>
              <a:t>Filtros</a:t>
            </a:r>
            <a:r>
              <a:rPr lang="en-US" sz="1400" dirty="0" smtClean="0"/>
              <a:t>: </a:t>
            </a:r>
            <a:r>
              <a:rPr lang="en-US" sz="1400" dirty="0" err="1" smtClean="0"/>
              <a:t>páginas</a:t>
            </a:r>
            <a:r>
              <a:rPr lang="en-US" sz="1400" dirty="0" smtClean="0"/>
              <a:t> 31, 170. </a:t>
            </a:r>
          </a:p>
          <a:p>
            <a:pPr latinLnBrk="0"/>
            <a:r>
              <a:rPr lang="en-US" sz="1400" dirty="0" err="1" smtClean="0"/>
              <a:t>Transformadores</a:t>
            </a:r>
            <a:r>
              <a:rPr lang="en-US" sz="1400" dirty="0" smtClean="0"/>
              <a:t>: </a:t>
            </a:r>
            <a:r>
              <a:rPr lang="en-US" sz="1400" dirty="0" err="1"/>
              <a:t>páginas</a:t>
            </a:r>
            <a:r>
              <a:rPr lang="en-US" sz="1400" dirty="0"/>
              <a:t> </a:t>
            </a:r>
            <a:r>
              <a:rPr lang="en-US" sz="1400" dirty="0" smtClean="0"/>
              <a:t>33, 170.</a:t>
            </a:r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64530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2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.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Arquitectura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5" name="CuadroTexto 4"/>
          <p:cNvSpPr txBox="1"/>
          <p:nvPr/>
        </p:nvSpPr>
        <p:spPr>
          <a:xfrm>
            <a:off x="2232287" y="1124744"/>
            <a:ext cx="2366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 smtClean="0"/>
              <a:t>2.2 Conectores</a:t>
            </a:r>
            <a:endParaRPr lang="es-ES_tradnl" sz="2400" b="1" dirty="0"/>
          </a:p>
        </p:txBody>
      </p:sp>
      <p:pic>
        <p:nvPicPr>
          <p:cNvPr id="3075" name="Picture 3" descr="C:\Users\villacem\Documents\Roche\EPEO_project\MirthConceptKeynote\2017_MirthConnectWorkshop\doc\connect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698" y="1844824"/>
            <a:ext cx="4248472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54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2.2 Conectores: </a:t>
            </a:r>
            <a:r>
              <a:rPr lang="es-ES_tradnl" sz="3200" dirty="0" err="1" smtClean="0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2.2.1 </a:t>
            </a:r>
            <a:r>
              <a:rPr lang="en-US" sz="1400" b="1" dirty="0" err="1"/>
              <a:t>Introducción</a:t>
            </a:r>
            <a:r>
              <a:rPr lang="en-US" sz="1400" b="1" dirty="0"/>
              <a:t> y </a:t>
            </a:r>
            <a:r>
              <a:rPr lang="en-US" sz="1400" b="1" dirty="0" err="1"/>
              <a:t>conceptos</a:t>
            </a:r>
            <a:r>
              <a:rPr lang="en-US" sz="1400" b="1" dirty="0"/>
              <a:t> </a:t>
            </a:r>
            <a:r>
              <a:rPr lang="en-US" sz="1400" b="1" dirty="0" err="1"/>
              <a:t>básicos</a:t>
            </a:r>
            <a:r>
              <a:rPr lang="en-US" sz="1400" b="1" dirty="0" smtClean="0"/>
              <a:t>.</a:t>
            </a:r>
            <a:endParaRPr lang="en-US" sz="1400" dirty="0" smtClean="0"/>
          </a:p>
          <a:p>
            <a:pPr latinLnBrk="0"/>
            <a:r>
              <a:rPr lang="en-US" sz="1400" dirty="0" err="1"/>
              <a:t>Es</a:t>
            </a:r>
            <a:r>
              <a:rPr lang="en-US" sz="1400" dirty="0"/>
              <a:t> el </a:t>
            </a:r>
            <a:r>
              <a:rPr lang="en-US" sz="1400" dirty="0" err="1"/>
              <a:t>punto</a:t>
            </a:r>
            <a:r>
              <a:rPr lang="en-US" sz="1400" dirty="0"/>
              <a:t> de entrada/</a:t>
            </a:r>
            <a:r>
              <a:rPr lang="en-US" sz="1400" dirty="0" err="1"/>
              <a:t>salida</a:t>
            </a:r>
            <a:r>
              <a:rPr lang="en-US" sz="1400" dirty="0"/>
              <a:t> de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canales</a:t>
            </a:r>
            <a:r>
              <a:rPr lang="en-US" sz="1400" dirty="0"/>
              <a:t>. </a:t>
            </a:r>
          </a:p>
          <a:p>
            <a:pPr latinLnBrk="0"/>
            <a:r>
              <a:rPr lang="en-US" sz="1400" dirty="0" err="1"/>
              <a:t>Sirven</a:t>
            </a:r>
            <a:r>
              <a:rPr lang="en-US" sz="1400" dirty="0"/>
              <a:t> de interface con el </a:t>
            </a:r>
            <a:r>
              <a:rPr lang="en-US" sz="1400" dirty="0" err="1"/>
              <a:t>mundo</a:t>
            </a:r>
            <a:r>
              <a:rPr lang="en-US" sz="1400" dirty="0"/>
              <a:t> exterior.</a:t>
            </a:r>
          </a:p>
          <a:p>
            <a:pPr latinLnBrk="0"/>
            <a:r>
              <a:rPr lang="en-US" sz="1400" dirty="0" err="1"/>
              <a:t>Cada</a:t>
            </a:r>
            <a:r>
              <a:rPr lang="en-US" sz="1400" dirty="0"/>
              <a:t> canal </a:t>
            </a:r>
            <a:r>
              <a:rPr lang="en-US" sz="1400" dirty="0" err="1"/>
              <a:t>tiene</a:t>
            </a:r>
            <a:r>
              <a:rPr lang="en-US" sz="1400" dirty="0"/>
              <a:t>:</a:t>
            </a:r>
          </a:p>
          <a:p>
            <a:pPr lvl="1" latinLnBrk="0"/>
            <a:r>
              <a:rPr lang="en-US" sz="1400" dirty="0"/>
              <a:t>Un </a:t>
            </a:r>
            <a:r>
              <a:rPr lang="en-US" sz="1400" dirty="0" err="1"/>
              <a:t>sólo</a:t>
            </a:r>
            <a:r>
              <a:rPr lang="en-US" sz="1400" dirty="0"/>
              <a:t> </a:t>
            </a:r>
            <a:r>
              <a:rPr lang="en-US" sz="1400" dirty="0" err="1"/>
              <a:t>conector</a:t>
            </a:r>
            <a:r>
              <a:rPr lang="en-US" sz="1400" dirty="0"/>
              <a:t> de entrada.</a:t>
            </a:r>
          </a:p>
          <a:p>
            <a:pPr lvl="1" latinLnBrk="0"/>
            <a:r>
              <a:rPr lang="en-US" sz="1400" dirty="0"/>
              <a:t>Uno o </a:t>
            </a:r>
            <a:r>
              <a:rPr lang="en-US" sz="1400" dirty="0" err="1"/>
              <a:t>más</a:t>
            </a:r>
            <a:r>
              <a:rPr lang="en-US" sz="1400" dirty="0"/>
              <a:t> </a:t>
            </a:r>
            <a:r>
              <a:rPr lang="en-US" sz="1400" dirty="0" err="1"/>
              <a:t>conectores</a:t>
            </a:r>
            <a:r>
              <a:rPr lang="en-US" sz="1400" dirty="0"/>
              <a:t> de </a:t>
            </a:r>
            <a:r>
              <a:rPr lang="en-US" sz="1400" dirty="0" err="1"/>
              <a:t>salida</a:t>
            </a:r>
            <a:r>
              <a:rPr lang="en-US" sz="1400" dirty="0"/>
              <a:t>.</a:t>
            </a:r>
          </a:p>
          <a:p>
            <a:pPr latinLnBrk="0"/>
            <a:r>
              <a:rPr lang="en-US" sz="1400" dirty="0"/>
              <a:t>Un canal </a:t>
            </a:r>
            <a:r>
              <a:rPr lang="en-US" sz="1400" dirty="0" err="1"/>
              <a:t>puede</a:t>
            </a:r>
            <a:r>
              <a:rPr lang="en-US" sz="1400" dirty="0"/>
              <a:t> </a:t>
            </a:r>
            <a:r>
              <a:rPr lang="en-US" sz="1400" dirty="0" err="1"/>
              <a:t>enviar</a:t>
            </a:r>
            <a:r>
              <a:rPr lang="en-US" sz="1400" dirty="0"/>
              <a:t> </a:t>
            </a:r>
            <a:r>
              <a:rPr lang="en-US" sz="1400" dirty="0" err="1"/>
              <a:t>mensajería</a:t>
            </a:r>
            <a:r>
              <a:rPr lang="en-US" sz="1400" dirty="0"/>
              <a:t> a </a:t>
            </a:r>
            <a:r>
              <a:rPr lang="en-US" sz="1400" dirty="0" err="1"/>
              <a:t>otros</a:t>
            </a:r>
            <a:r>
              <a:rPr lang="en-US" sz="1400" dirty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, </a:t>
            </a:r>
            <a:r>
              <a:rPr lang="en-US" sz="1400" dirty="0" err="1" smtClean="0"/>
              <a:t>independientemente</a:t>
            </a:r>
            <a:r>
              <a:rPr lang="en-US" sz="1400" dirty="0" smtClean="0"/>
              <a:t> del </a:t>
            </a:r>
            <a:r>
              <a:rPr lang="en-US" sz="1400" dirty="0" err="1" smtClean="0"/>
              <a:t>conector</a:t>
            </a:r>
            <a:r>
              <a:rPr lang="en-US" sz="1400" dirty="0" smtClean="0"/>
              <a:t> de entrada que </a:t>
            </a:r>
            <a:r>
              <a:rPr lang="en-US" sz="1400" dirty="0" err="1" smtClean="0"/>
              <a:t>tengan</a:t>
            </a:r>
            <a:r>
              <a:rPr lang="en-US" sz="1400" dirty="0" smtClean="0"/>
              <a:t> (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si</a:t>
            </a:r>
            <a:r>
              <a:rPr lang="en-US" sz="1400" dirty="0" smtClean="0"/>
              <a:t> </a:t>
            </a:r>
            <a:r>
              <a:rPr lang="en-US" sz="1400" dirty="0" err="1" smtClean="0"/>
              <a:t>fuera</a:t>
            </a:r>
            <a:r>
              <a:rPr lang="en-US" sz="1400" dirty="0" smtClean="0"/>
              <a:t> un </a:t>
            </a:r>
            <a:r>
              <a:rPr lang="en-US" sz="1400" dirty="0" err="1" smtClean="0"/>
              <a:t>sistema</a:t>
            </a:r>
            <a:r>
              <a:rPr lang="en-US" sz="1400" dirty="0" smtClean="0"/>
              <a:t> exterior).</a:t>
            </a:r>
          </a:p>
          <a:p>
            <a:pPr latinLnBrk="0"/>
            <a:r>
              <a:rPr lang="en-US" sz="1400" dirty="0" smtClean="0"/>
              <a:t>Para </a:t>
            </a:r>
            <a:r>
              <a:rPr lang="en-US" sz="1400" dirty="0" err="1" smtClean="0"/>
              <a:t>comunicaciónes</a:t>
            </a:r>
            <a:r>
              <a:rPr lang="en-US" sz="1400" dirty="0" smtClean="0"/>
              <a:t> “</a:t>
            </a:r>
            <a:r>
              <a:rPr lang="en-US" sz="1400" dirty="0" err="1" smtClean="0"/>
              <a:t>internas</a:t>
            </a:r>
            <a:r>
              <a:rPr lang="en-US" sz="1400" dirty="0" smtClean="0"/>
              <a:t>” </a:t>
            </a:r>
            <a:r>
              <a:rPr lang="en-US" sz="1400" dirty="0" err="1" smtClean="0"/>
              <a:t>sólamente</a:t>
            </a:r>
            <a:r>
              <a:rPr lang="en-US" sz="1400" dirty="0" smtClean="0"/>
              <a:t>, </a:t>
            </a:r>
            <a:r>
              <a:rPr lang="en-US" sz="1400" dirty="0" err="1" smtClean="0"/>
              <a:t>es</a:t>
            </a:r>
            <a:r>
              <a:rPr lang="en-US" sz="1400" dirty="0" smtClean="0"/>
              <a:t> </a:t>
            </a:r>
            <a:r>
              <a:rPr lang="en-US" sz="1400" dirty="0" err="1" smtClean="0"/>
              <a:t>aconsejable</a:t>
            </a:r>
            <a:r>
              <a:rPr lang="en-US" sz="1400" dirty="0" smtClean="0"/>
              <a:t> </a:t>
            </a:r>
            <a:r>
              <a:rPr lang="en-US" sz="1400" dirty="0" err="1" smtClean="0"/>
              <a:t>usar</a:t>
            </a:r>
            <a:r>
              <a:rPr lang="en-US" sz="1400" dirty="0" smtClean="0"/>
              <a:t> “Channel reader”(entrada) y “Channel writer” (</a:t>
            </a:r>
            <a:r>
              <a:rPr lang="en-US" sz="1400" dirty="0" err="1" smtClean="0"/>
              <a:t>salida</a:t>
            </a:r>
            <a:r>
              <a:rPr lang="en-US" sz="1400" dirty="0" smtClean="0"/>
              <a:t>).</a:t>
            </a:r>
          </a:p>
          <a:p>
            <a:pPr latinLnBrk="0"/>
            <a:r>
              <a:rPr lang="en-US" sz="1400" dirty="0"/>
              <a:t>Los </a:t>
            </a:r>
            <a:r>
              <a:rPr lang="en-US" sz="1400" dirty="0" err="1"/>
              <a:t>conectores</a:t>
            </a:r>
            <a:r>
              <a:rPr lang="en-US" sz="1400" dirty="0"/>
              <a:t> de entrada:</a:t>
            </a:r>
          </a:p>
          <a:p>
            <a:pPr lvl="1" latinLnBrk="0"/>
            <a:r>
              <a:rPr lang="en-US" sz="1400" dirty="0" err="1"/>
              <a:t>Disponen</a:t>
            </a:r>
            <a:r>
              <a:rPr lang="en-US" sz="1400" dirty="0"/>
              <a:t> de un </a:t>
            </a:r>
            <a:r>
              <a:rPr lang="en-US" sz="1400" dirty="0" err="1"/>
              <a:t>conjunto</a:t>
            </a:r>
            <a:r>
              <a:rPr lang="en-US" sz="1400" dirty="0"/>
              <a:t> de </a:t>
            </a:r>
            <a:r>
              <a:rPr lang="en-US" sz="1400" dirty="0" err="1"/>
              <a:t>parámetros</a:t>
            </a:r>
            <a:r>
              <a:rPr lang="en-US" sz="1400" dirty="0"/>
              <a:t> de </a:t>
            </a:r>
            <a:r>
              <a:rPr lang="en-US" sz="1400" dirty="0" err="1"/>
              <a:t>configuración</a:t>
            </a:r>
            <a:r>
              <a:rPr lang="en-US" sz="1400" dirty="0"/>
              <a:t> </a:t>
            </a:r>
            <a:r>
              <a:rPr lang="en-US" sz="1400" dirty="0" err="1"/>
              <a:t>común</a:t>
            </a:r>
            <a:r>
              <a:rPr lang="en-US" sz="1400" dirty="0"/>
              <a:t> </a:t>
            </a:r>
            <a:r>
              <a:rPr lang="en-US" sz="1400" dirty="0" err="1" smtClean="0"/>
              <a:t>agrupados</a:t>
            </a:r>
            <a:r>
              <a:rPr lang="en-US" sz="1400" dirty="0" smtClean="0"/>
              <a:t> </a:t>
            </a:r>
            <a:r>
              <a:rPr lang="en-US" sz="1400" dirty="0" err="1"/>
              <a:t>en</a:t>
            </a:r>
            <a:r>
              <a:rPr lang="en-US" sz="1400" dirty="0"/>
              <a:t> la </a:t>
            </a:r>
            <a:r>
              <a:rPr lang="en-US" sz="1400" dirty="0" err="1"/>
              <a:t>categoría</a:t>
            </a:r>
            <a:r>
              <a:rPr lang="en-US" sz="1400" dirty="0"/>
              <a:t> “Source settings</a:t>
            </a:r>
            <a:r>
              <a:rPr lang="en-US" sz="1400" dirty="0" smtClean="0"/>
              <a:t>”.</a:t>
            </a:r>
          </a:p>
          <a:p>
            <a:pPr lvl="1" latinLnBrk="0"/>
            <a:r>
              <a:rPr lang="en-US" sz="1400" dirty="0" smtClean="0"/>
              <a:t>Los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que “</a:t>
            </a:r>
            <a:r>
              <a:rPr lang="en-US" sz="1400" dirty="0" err="1" smtClean="0"/>
              <a:t>escuchan</a:t>
            </a:r>
            <a:r>
              <a:rPr lang="en-US" sz="1400" dirty="0" smtClean="0"/>
              <a:t>”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algún</a:t>
            </a:r>
            <a:r>
              <a:rPr lang="en-US" sz="1400" dirty="0" smtClean="0"/>
              <a:t> </a:t>
            </a:r>
            <a:r>
              <a:rPr lang="en-US" sz="1400" dirty="0" err="1" smtClean="0"/>
              <a:t>puerto</a:t>
            </a:r>
            <a:r>
              <a:rPr lang="en-US" sz="1400" dirty="0" smtClean="0"/>
              <a:t> TCP/IP local </a:t>
            </a:r>
            <a:r>
              <a:rPr lang="en-US" sz="1400" dirty="0" err="1" smtClean="0"/>
              <a:t>suelen</a:t>
            </a:r>
            <a:r>
              <a:rPr lang="en-US" sz="1400" dirty="0" smtClean="0"/>
              <a:t> </a:t>
            </a:r>
            <a:r>
              <a:rPr lang="en-US" sz="1400" dirty="0" err="1" smtClean="0"/>
              <a:t>tener</a:t>
            </a:r>
            <a:r>
              <a:rPr lang="en-US" sz="1400" dirty="0" smtClean="0"/>
              <a:t> “Listening Settings”.</a:t>
            </a:r>
          </a:p>
          <a:p>
            <a:pPr lvl="1" latinLnBrk="0"/>
            <a:r>
              <a:rPr lang="en-US" sz="1400" dirty="0" err="1" smtClean="0"/>
              <a:t>Algunos</a:t>
            </a:r>
            <a:r>
              <a:rPr lang="en-US" sz="1400" dirty="0" smtClean="0"/>
              <a:t> de </a:t>
            </a:r>
            <a:r>
              <a:rPr lang="en-US" sz="1400" dirty="0" err="1" smtClean="0"/>
              <a:t>ellos</a:t>
            </a:r>
            <a:r>
              <a:rPr lang="en-US" sz="1400" dirty="0" smtClean="0"/>
              <a:t> </a:t>
            </a:r>
            <a:r>
              <a:rPr lang="en-US" sz="1400" dirty="0" err="1" smtClean="0"/>
              <a:t>tienen</a:t>
            </a:r>
            <a:r>
              <a:rPr lang="en-US" sz="1400" dirty="0" smtClean="0"/>
              <a:t> </a:t>
            </a:r>
            <a:r>
              <a:rPr lang="en-US" sz="1400" dirty="0" err="1" smtClean="0"/>
              <a:t>parámetros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común</a:t>
            </a:r>
            <a:r>
              <a:rPr lang="en-US" sz="1400" dirty="0" smtClean="0"/>
              <a:t>; y </a:t>
            </a:r>
            <a:r>
              <a:rPr lang="en-US" sz="1400" dirty="0" err="1" smtClean="0"/>
              <a:t>otros</a:t>
            </a:r>
            <a:r>
              <a:rPr lang="en-US" sz="1400" dirty="0" smtClean="0"/>
              <a:t> </a:t>
            </a:r>
            <a:r>
              <a:rPr lang="en-US" sz="1400" dirty="0" err="1" smtClean="0"/>
              <a:t>parámetros</a:t>
            </a:r>
            <a:r>
              <a:rPr lang="en-US" sz="1400" dirty="0" smtClean="0"/>
              <a:t> </a:t>
            </a:r>
            <a:r>
              <a:rPr lang="en-US" sz="1400" dirty="0" err="1" smtClean="0"/>
              <a:t>específicos</a:t>
            </a:r>
            <a:r>
              <a:rPr lang="en-US" sz="1400" dirty="0" smtClean="0"/>
              <a:t>.</a:t>
            </a:r>
            <a:endParaRPr lang="en-US" sz="1400" dirty="0"/>
          </a:p>
          <a:p>
            <a:pPr latinLnBrk="0"/>
            <a:r>
              <a:rPr lang="en-US" sz="1400" dirty="0"/>
              <a:t>Los </a:t>
            </a:r>
            <a:r>
              <a:rPr lang="en-US" sz="1400" dirty="0" err="1"/>
              <a:t>conectores</a:t>
            </a:r>
            <a:r>
              <a:rPr lang="en-US" sz="1400" dirty="0"/>
              <a:t> de </a:t>
            </a:r>
            <a:r>
              <a:rPr lang="en-US" sz="1400" dirty="0" err="1" smtClean="0"/>
              <a:t>salida</a:t>
            </a:r>
            <a:r>
              <a:rPr lang="en-US" sz="1400" dirty="0" smtClean="0"/>
              <a:t>:</a:t>
            </a:r>
            <a:endParaRPr lang="en-US" sz="1400" dirty="0"/>
          </a:p>
          <a:p>
            <a:pPr lvl="1" latinLnBrk="0"/>
            <a:r>
              <a:rPr lang="en-US" sz="1400" dirty="0" err="1"/>
              <a:t>Disponen</a:t>
            </a:r>
            <a:r>
              <a:rPr lang="en-US" sz="1400" dirty="0"/>
              <a:t> de un </a:t>
            </a:r>
            <a:r>
              <a:rPr lang="en-US" sz="1400" dirty="0" err="1"/>
              <a:t>conjunto</a:t>
            </a:r>
            <a:r>
              <a:rPr lang="en-US" sz="1400" dirty="0"/>
              <a:t> de </a:t>
            </a:r>
            <a:r>
              <a:rPr lang="en-US" sz="1400" dirty="0" err="1"/>
              <a:t>parámetros</a:t>
            </a:r>
            <a:r>
              <a:rPr lang="en-US" sz="1400" dirty="0"/>
              <a:t> de </a:t>
            </a:r>
            <a:r>
              <a:rPr lang="en-US" sz="1400" dirty="0" err="1"/>
              <a:t>configuración</a:t>
            </a:r>
            <a:r>
              <a:rPr lang="en-US" sz="1400" dirty="0"/>
              <a:t> </a:t>
            </a:r>
            <a:r>
              <a:rPr lang="en-US" sz="1400" dirty="0" err="1"/>
              <a:t>común</a:t>
            </a:r>
            <a:r>
              <a:rPr lang="en-US" sz="1400" dirty="0"/>
              <a:t> </a:t>
            </a:r>
            <a:r>
              <a:rPr lang="en-US" sz="1400" dirty="0" err="1"/>
              <a:t>agrupados</a:t>
            </a:r>
            <a:r>
              <a:rPr lang="en-US" sz="1400" dirty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/>
              <a:t>la </a:t>
            </a:r>
            <a:r>
              <a:rPr lang="en-US" sz="1400" dirty="0" err="1"/>
              <a:t>categoría</a:t>
            </a:r>
            <a:r>
              <a:rPr lang="en-US" sz="1400" dirty="0"/>
              <a:t> </a:t>
            </a:r>
            <a:r>
              <a:rPr lang="en-US" sz="1400" dirty="0" smtClean="0"/>
              <a:t>“Destination settings</a:t>
            </a:r>
            <a:r>
              <a:rPr lang="en-US" sz="1400" dirty="0"/>
              <a:t>”.</a:t>
            </a:r>
          </a:p>
          <a:p>
            <a:pPr lvl="1" latinLnBrk="0"/>
            <a:r>
              <a:rPr lang="en-US" sz="1400" dirty="0" err="1" smtClean="0"/>
              <a:t>Algunos</a:t>
            </a:r>
            <a:r>
              <a:rPr lang="en-US" sz="1400" dirty="0" smtClean="0"/>
              <a:t> </a:t>
            </a:r>
            <a:r>
              <a:rPr lang="en-US" sz="1400" dirty="0"/>
              <a:t>de </a:t>
            </a:r>
            <a:r>
              <a:rPr lang="en-US" sz="1400" dirty="0" err="1"/>
              <a:t>ellos</a:t>
            </a:r>
            <a:r>
              <a:rPr lang="en-US" sz="1400" dirty="0"/>
              <a:t> </a:t>
            </a:r>
            <a:r>
              <a:rPr lang="en-US" sz="1400" dirty="0" err="1"/>
              <a:t>tienen</a:t>
            </a:r>
            <a:r>
              <a:rPr lang="en-US" sz="1400" dirty="0"/>
              <a:t> </a:t>
            </a:r>
            <a:r>
              <a:rPr lang="en-US" sz="1400" dirty="0" err="1"/>
              <a:t>parámetros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común</a:t>
            </a:r>
            <a:r>
              <a:rPr lang="en-US" sz="1400" dirty="0"/>
              <a:t>; y </a:t>
            </a:r>
            <a:r>
              <a:rPr lang="en-US" sz="1400" dirty="0" err="1"/>
              <a:t>otros</a:t>
            </a:r>
            <a:r>
              <a:rPr lang="en-US" sz="1400" dirty="0"/>
              <a:t> </a:t>
            </a:r>
            <a:r>
              <a:rPr lang="en-US" sz="1400" dirty="0" err="1"/>
              <a:t>parámetros</a:t>
            </a:r>
            <a:r>
              <a:rPr lang="en-US" sz="1400" dirty="0"/>
              <a:t> </a:t>
            </a:r>
            <a:r>
              <a:rPr lang="en-US" sz="1400" dirty="0" err="1"/>
              <a:t>específicos</a:t>
            </a:r>
            <a:r>
              <a:rPr lang="en-US" sz="1400" dirty="0"/>
              <a:t>.</a:t>
            </a:r>
          </a:p>
          <a:p>
            <a:pPr latinLnBrk="0"/>
            <a:r>
              <a:rPr lang="en-US" sz="1400" dirty="0" smtClean="0"/>
              <a:t>Se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desarrollar</a:t>
            </a:r>
            <a:r>
              <a:rPr lang="en-US" sz="1400" dirty="0" smtClean="0"/>
              <a:t> </a:t>
            </a:r>
            <a:r>
              <a:rPr lang="en-US" sz="1400" dirty="0" err="1" smtClean="0"/>
              <a:t>nuevos</a:t>
            </a:r>
            <a:r>
              <a:rPr lang="en-US" sz="1400" dirty="0" smtClean="0"/>
              <a:t>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, </a:t>
            </a:r>
            <a:r>
              <a:rPr lang="en-US" sz="1400" dirty="0" err="1" smtClean="0"/>
              <a:t>pero</a:t>
            </a:r>
            <a:r>
              <a:rPr lang="en-US" sz="1400" dirty="0" smtClean="0"/>
              <a:t> </a:t>
            </a:r>
            <a:r>
              <a:rPr lang="en-US" sz="1400" dirty="0" err="1" smtClean="0"/>
              <a:t>respetando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interfaces con el resto del </a:t>
            </a:r>
            <a:r>
              <a:rPr lang="en-US" sz="1400" dirty="0" err="1" smtClean="0"/>
              <a:t>sistema</a:t>
            </a:r>
            <a:r>
              <a:rPr lang="en-US" sz="1400" dirty="0" smtClean="0"/>
              <a:t> e </a:t>
            </a:r>
            <a:r>
              <a:rPr lang="en-US" sz="1400" dirty="0" err="1" smtClean="0"/>
              <a:t>implementando</a:t>
            </a:r>
            <a:r>
              <a:rPr lang="en-US" sz="1400" dirty="0" smtClean="0"/>
              <a:t> la </a:t>
            </a:r>
            <a:r>
              <a:rPr lang="en-US" sz="1400" dirty="0" err="1" smtClean="0"/>
              <a:t>lógica</a:t>
            </a:r>
            <a:r>
              <a:rPr lang="en-US" sz="1400" dirty="0" smtClean="0"/>
              <a:t> </a:t>
            </a:r>
            <a:r>
              <a:rPr lang="en-US" sz="1400" dirty="0" err="1" smtClean="0"/>
              <a:t>necesaria</a:t>
            </a:r>
            <a:r>
              <a:rPr lang="en-US" sz="1400" dirty="0" smtClean="0"/>
              <a:t> (lo ideal </a:t>
            </a:r>
            <a:r>
              <a:rPr lang="en-US" sz="1400" dirty="0" err="1" smtClean="0"/>
              <a:t>es</a:t>
            </a:r>
            <a:r>
              <a:rPr lang="en-US" sz="1400" dirty="0" smtClean="0"/>
              <a:t> </a:t>
            </a:r>
            <a:r>
              <a:rPr lang="en-US" sz="1400" dirty="0" err="1" smtClean="0"/>
              <a:t>desarrollarlos</a:t>
            </a:r>
            <a:r>
              <a:rPr lang="en-US" sz="1400" dirty="0" smtClean="0"/>
              <a:t> </a:t>
            </a:r>
            <a:r>
              <a:rPr lang="en-US" sz="1400" dirty="0" err="1" smtClean="0"/>
              <a:t>como</a:t>
            </a:r>
            <a:r>
              <a:rPr lang="en-US" sz="1400" dirty="0" smtClean="0"/>
              <a:t> extensions y no </a:t>
            </a:r>
            <a:r>
              <a:rPr lang="en-US" sz="1400" dirty="0" err="1" smtClean="0"/>
              <a:t>haciendo</a:t>
            </a:r>
            <a:r>
              <a:rPr lang="en-US" sz="1400" dirty="0" smtClean="0"/>
              <a:t> un “fork” de Mirth Connect).</a:t>
            </a:r>
            <a:endParaRPr lang="en-US" sz="1400" dirty="0"/>
          </a:p>
          <a:p>
            <a:pPr latinLnBrk="0"/>
            <a:endParaRPr lang="en-US" sz="1400" dirty="0"/>
          </a:p>
          <a:p>
            <a:pPr latinLnBrk="0"/>
            <a:endParaRPr lang="en-US" sz="1400" dirty="0"/>
          </a:p>
          <a:p>
            <a:pPr latinLnBrk="0"/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86900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2.2 Conectores: </a:t>
            </a:r>
            <a:r>
              <a:rPr lang="es-ES_tradnl" sz="3200" dirty="0" err="1" smtClean="0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2.2.2 </a:t>
            </a:r>
            <a:r>
              <a:rPr lang="en-US" sz="1400" b="1" dirty="0" err="1"/>
              <a:t>Tipos</a:t>
            </a:r>
            <a:r>
              <a:rPr lang="en-US" sz="1400" b="1" dirty="0"/>
              <a:t> de </a:t>
            </a:r>
            <a:r>
              <a:rPr lang="en-US" sz="1400" b="1" dirty="0" err="1"/>
              <a:t>conectores</a:t>
            </a:r>
            <a:endParaRPr lang="en-US" sz="1400" b="1" dirty="0"/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  <a:p>
            <a:pPr latinLnBrk="0"/>
            <a:r>
              <a:rPr lang="en-US" sz="1400" dirty="0" err="1" smtClean="0"/>
              <a:t>Dependiendo</a:t>
            </a:r>
            <a:r>
              <a:rPr lang="en-US" sz="1400" dirty="0" smtClean="0"/>
              <a:t> de </a:t>
            </a:r>
            <a:r>
              <a:rPr lang="en-US" sz="1400" dirty="0" err="1" smtClean="0"/>
              <a:t>si</a:t>
            </a:r>
            <a:r>
              <a:rPr lang="en-US" sz="1400" dirty="0" smtClean="0"/>
              <a:t> </a:t>
            </a:r>
            <a:r>
              <a:rPr lang="en-US" sz="1400" dirty="0" err="1" smtClean="0"/>
              <a:t>recibe</a:t>
            </a:r>
            <a:r>
              <a:rPr lang="en-US" sz="1400" dirty="0" smtClean="0"/>
              <a:t> o </a:t>
            </a:r>
            <a:r>
              <a:rPr lang="en-US" sz="1400" dirty="0" err="1" smtClean="0"/>
              <a:t>envía</a:t>
            </a:r>
            <a:r>
              <a:rPr lang="en-US" sz="1400" dirty="0" smtClean="0"/>
              <a:t>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, se </a:t>
            </a:r>
            <a:r>
              <a:rPr lang="en-US" sz="1400" dirty="0" err="1" smtClean="0"/>
              <a:t>distinguen</a:t>
            </a:r>
            <a:r>
              <a:rPr lang="en-US" sz="1400" dirty="0" smtClean="0"/>
              <a:t> </a:t>
            </a:r>
            <a:r>
              <a:rPr lang="en-US" sz="1400" dirty="0"/>
              <a:t>dos </a:t>
            </a:r>
            <a:r>
              <a:rPr lang="en-US" sz="1400" dirty="0" err="1"/>
              <a:t>categorías</a:t>
            </a:r>
            <a:r>
              <a:rPr lang="en-US" sz="1400" dirty="0"/>
              <a:t> de </a:t>
            </a:r>
            <a:r>
              <a:rPr lang="en-US" sz="1400" dirty="0" err="1"/>
              <a:t>conectores</a:t>
            </a:r>
            <a:r>
              <a:rPr lang="en-US" sz="1400" dirty="0"/>
              <a:t>:</a:t>
            </a:r>
          </a:p>
          <a:p>
            <a:pPr lvl="1" latinLnBrk="0"/>
            <a:r>
              <a:rPr lang="en-US" sz="1400" dirty="0"/>
              <a:t>De entrada o “Source connectors”.</a:t>
            </a:r>
          </a:p>
          <a:p>
            <a:pPr lvl="1" latinLnBrk="0"/>
            <a:r>
              <a:rPr lang="en-US" sz="1400" dirty="0"/>
              <a:t>De </a:t>
            </a:r>
            <a:r>
              <a:rPr lang="en-US" sz="1400" dirty="0" err="1"/>
              <a:t>salida</a:t>
            </a:r>
            <a:r>
              <a:rPr lang="en-US" sz="1400" dirty="0"/>
              <a:t> o “Destination connectors”.</a:t>
            </a:r>
          </a:p>
          <a:p>
            <a:pPr latinLnBrk="0"/>
            <a:r>
              <a:rPr lang="en-US" sz="1400" dirty="0" smtClean="0"/>
              <a:t>Para </a:t>
            </a:r>
            <a:r>
              <a:rPr lang="en-US" sz="1400" dirty="0" err="1" smtClean="0"/>
              <a:t>cada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de las </a:t>
            </a:r>
            <a:r>
              <a:rPr lang="en-US" sz="1400" dirty="0" err="1" smtClean="0"/>
              <a:t>categorías</a:t>
            </a:r>
            <a:r>
              <a:rPr lang="en-US" sz="1400" dirty="0" smtClean="0"/>
              <a:t> hay </a:t>
            </a:r>
            <a:r>
              <a:rPr lang="en-US" sz="1400" dirty="0" err="1" smtClean="0"/>
              <a:t>definidos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serie</a:t>
            </a:r>
            <a:r>
              <a:rPr lang="en-US" sz="1400" dirty="0" smtClean="0"/>
              <a:t> de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“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defecto</a:t>
            </a:r>
            <a:r>
              <a:rPr lang="en-US" sz="1400" dirty="0" smtClean="0"/>
              <a:t>”, a </a:t>
            </a:r>
            <a:r>
              <a:rPr lang="en-US" sz="1400" dirty="0" err="1" smtClean="0"/>
              <a:t>los</a:t>
            </a:r>
            <a:r>
              <a:rPr lang="en-US" sz="1400" dirty="0" smtClean="0"/>
              <a:t> que </a:t>
            </a:r>
            <a:r>
              <a:rPr lang="en-US" sz="1400" dirty="0" err="1" smtClean="0"/>
              <a:t>habría</a:t>
            </a:r>
            <a:r>
              <a:rPr lang="en-US" sz="1400" dirty="0" smtClean="0"/>
              <a:t> que </a:t>
            </a:r>
            <a:r>
              <a:rPr lang="en-US" sz="1400" dirty="0" err="1" smtClean="0"/>
              <a:t>añadir</a:t>
            </a:r>
            <a:r>
              <a:rPr lang="en-US" sz="1400" dirty="0" smtClean="0"/>
              <a:t> </a:t>
            </a:r>
            <a:r>
              <a:rPr lang="en-US" sz="1400" dirty="0" err="1" smtClean="0"/>
              <a:t>aquellos</a:t>
            </a:r>
            <a:r>
              <a:rPr lang="en-US" sz="1400" dirty="0"/>
              <a:t> </a:t>
            </a:r>
            <a:r>
              <a:rPr lang="en-US" sz="1400" dirty="0" err="1" smtClean="0"/>
              <a:t>distribuidos</a:t>
            </a:r>
            <a:r>
              <a:rPr lang="en-US" sz="1400" dirty="0" smtClean="0"/>
              <a:t> 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extensiones</a:t>
            </a:r>
            <a:r>
              <a:rPr lang="en-US" sz="1400" dirty="0" smtClean="0"/>
              <a:t> </a:t>
            </a:r>
            <a:r>
              <a:rPr lang="en-US" sz="1400" dirty="0" err="1" smtClean="0"/>
              <a:t>comerciales</a:t>
            </a:r>
            <a:r>
              <a:rPr lang="en-US" sz="1400" dirty="0" smtClean="0"/>
              <a:t> y </a:t>
            </a:r>
            <a:r>
              <a:rPr lang="en-US" sz="1400" dirty="0" err="1" smtClean="0"/>
              <a:t>los</a:t>
            </a:r>
            <a:r>
              <a:rPr lang="en-US" sz="1400" dirty="0" smtClean="0"/>
              <a:t> que el </a:t>
            </a:r>
            <a:r>
              <a:rPr lang="en-US" sz="1400" dirty="0" err="1" smtClean="0"/>
              <a:t>usuario</a:t>
            </a:r>
            <a:r>
              <a:rPr lang="en-US" sz="1400" dirty="0" smtClean="0"/>
              <a:t> </a:t>
            </a:r>
            <a:r>
              <a:rPr lang="en-US" sz="1400" dirty="0" err="1" smtClean="0"/>
              <a:t>desarrolle</a:t>
            </a:r>
            <a:r>
              <a:rPr lang="en-US" sz="1400" dirty="0" smtClean="0"/>
              <a:t>:</a:t>
            </a:r>
          </a:p>
          <a:p>
            <a:pPr lvl="1" latinLnBrk="0"/>
            <a:r>
              <a:rPr lang="en-US" sz="1400" dirty="0" smtClean="0"/>
              <a:t>Source connectors:</a:t>
            </a:r>
          </a:p>
          <a:p>
            <a:pPr lvl="1" latinLnBrk="0"/>
            <a:endParaRPr lang="en-US" sz="1400" dirty="0" smtClean="0"/>
          </a:p>
          <a:p>
            <a:pPr lvl="1" latinLnBrk="0"/>
            <a:endParaRPr lang="en-US" sz="1400" dirty="0" smtClean="0"/>
          </a:p>
          <a:p>
            <a:pPr lvl="1" latinLnBrk="0"/>
            <a:endParaRPr lang="en-US" sz="1400" dirty="0"/>
          </a:p>
          <a:p>
            <a:pPr lvl="1" latinLnBrk="0"/>
            <a:endParaRPr lang="en-US" sz="1400" dirty="0"/>
          </a:p>
          <a:p>
            <a:pPr marL="457200" lvl="1" indent="0" latinLnBrk="0">
              <a:buNone/>
            </a:pPr>
            <a:endParaRPr lang="en-US" sz="1400" dirty="0" smtClean="0"/>
          </a:p>
          <a:p>
            <a:pPr lvl="1" latinLnBrk="0"/>
            <a:r>
              <a:rPr lang="en-US" sz="1400" dirty="0" smtClean="0"/>
              <a:t>Destination connectors:</a:t>
            </a:r>
          </a:p>
          <a:p>
            <a:pPr lvl="1" latinLnBrk="0"/>
            <a:endParaRPr lang="en-US" sz="1400" dirty="0"/>
          </a:p>
          <a:p>
            <a:pPr lvl="1" latinLnBrk="0"/>
            <a:endParaRPr lang="en-US" sz="1400" dirty="0"/>
          </a:p>
          <a:p>
            <a:pPr latinLnBrk="0"/>
            <a:endParaRPr lang="en-US" sz="1400" dirty="0" smtClean="0"/>
          </a:p>
          <a:p>
            <a:pPr latinLnBrk="0"/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358" y="3356992"/>
            <a:ext cx="1482166" cy="1368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087" y="4886217"/>
            <a:ext cx="1368151" cy="1669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21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>
                <a:solidFill>
                  <a:prstClr val="black"/>
                </a:solidFill>
              </a:rPr>
              <a:t>2.2 Conectores: </a:t>
            </a:r>
            <a:r>
              <a:rPr lang="es-ES_tradnl" sz="3200" dirty="0" err="1" smtClean="0">
                <a:solidFill>
                  <a:prstClr val="black"/>
                </a:solidFill>
              </a:rPr>
              <a:t>introduccion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2.2.3 </a:t>
            </a:r>
            <a:r>
              <a:rPr lang="en-US" sz="1400" b="1" dirty="0" err="1"/>
              <a:t>Protocolos</a:t>
            </a:r>
            <a:r>
              <a:rPr lang="en-US" sz="1400" b="1" dirty="0"/>
              <a:t> (LLP, TCP/IP, HTTP, XML, JSON, WS con SOAP</a:t>
            </a:r>
            <a:r>
              <a:rPr lang="en-US" sz="1400" b="1" dirty="0" smtClean="0"/>
              <a:t>).</a:t>
            </a:r>
          </a:p>
          <a:p>
            <a:pPr marL="0" indent="0" latinLnBrk="0">
              <a:buNone/>
            </a:pPr>
            <a:r>
              <a:rPr lang="en-US" sz="1400" b="1" dirty="0"/>
              <a:t>2.2.4 </a:t>
            </a:r>
            <a:r>
              <a:rPr lang="es-ES" sz="1400" b="1" dirty="0"/>
              <a:t>Conexiones con bases de datos y sistema de ficheros</a:t>
            </a:r>
            <a:r>
              <a:rPr lang="en-US" sz="1400" b="1" dirty="0" smtClean="0"/>
              <a:t>.</a:t>
            </a:r>
          </a:p>
          <a:p>
            <a:pPr marL="0" indent="0" latinLnBrk="0">
              <a:buNone/>
            </a:pPr>
            <a:r>
              <a:rPr lang="en-US" sz="1400" b="1" dirty="0"/>
              <a:t>2.2.5 </a:t>
            </a:r>
            <a:r>
              <a:rPr lang="en-US" sz="1400" b="1" dirty="0" err="1"/>
              <a:t>Configuración</a:t>
            </a:r>
            <a:r>
              <a:rPr lang="en-US" sz="1400" b="1" dirty="0"/>
              <a:t> de </a:t>
            </a:r>
            <a:r>
              <a:rPr lang="en-US" sz="1400" b="1" dirty="0" err="1"/>
              <a:t>conectores</a:t>
            </a:r>
            <a:endParaRPr lang="en-US" sz="1400" b="1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algn="ctr" latinLnBrk="0">
              <a:buNone/>
            </a:pPr>
            <a:r>
              <a:rPr lang="en-US" sz="6600" b="1" dirty="0">
                <a:solidFill>
                  <a:prstClr val="black"/>
                </a:solidFill>
              </a:rPr>
              <a:t>DEMO</a:t>
            </a: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err="1" smtClean="0"/>
              <a:t>Estos</a:t>
            </a:r>
            <a:r>
              <a:rPr lang="en-US" sz="1400" dirty="0" smtClean="0"/>
              <a:t> </a:t>
            </a:r>
            <a:r>
              <a:rPr lang="en-US" sz="1400" dirty="0" err="1" smtClean="0"/>
              <a:t>conceptos</a:t>
            </a:r>
            <a:r>
              <a:rPr lang="en-US" sz="1400" dirty="0" smtClean="0"/>
              <a:t> </a:t>
            </a:r>
            <a:r>
              <a:rPr lang="en-US" sz="1400" dirty="0" err="1" smtClean="0"/>
              <a:t>aparecen</a:t>
            </a:r>
            <a:r>
              <a:rPr lang="en-US" sz="1400" dirty="0" smtClean="0"/>
              <a:t> </a:t>
            </a:r>
            <a:r>
              <a:rPr lang="en-US" sz="1400" dirty="0" err="1" smtClean="0"/>
              <a:t>detalladamente</a:t>
            </a:r>
            <a:r>
              <a:rPr lang="en-US" sz="1400" dirty="0" smtClean="0"/>
              <a:t> </a:t>
            </a:r>
            <a:r>
              <a:rPr lang="en-US" sz="1400" dirty="0" err="1" smtClean="0"/>
              <a:t>descritos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 </a:t>
            </a:r>
            <a:r>
              <a:rPr lang="en-US" sz="1400" dirty="0" err="1" smtClean="0"/>
              <a:t>guía</a:t>
            </a:r>
            <a:r>
              <a:rPr lang="en-US" sz="1400" dirty="0"/>
              <a:t> </a:t>
            </a:r>
            <a:r>
              <a:rPr lang="en-US" sz="1400" i="1" dirty="0"/>
              <a:t>“</a:t>
            </a:r>
            <a:r>
              <a:rPr lang="en-US" sz="1400" i="1" dirty="0" smtClean="0"/>
              <a:t>mirth-data-sheet-mirth-connect-3-5-user-guide.pdf” </a:t>
            </a:r>
            <a:r>
              <a:rPr lang="en-US" sz="1400" dirty="0" smtClean="0"/>
              <a:t>:</a:t>
            </a:r>
          </a:p>
          <a:p>
            <a:pPr marL="0" indent="0" latinLnBrk="0">
              <a:buNone/>
            </a:pPr>
            <a:endParaRPr lang="en-US" sz="1400" dirty="0" smtClean="0"/>
          </a:p>
          <a:p>
            <a:pPr lvl="1" latinLnBrk="0"/>
            <a:r>
              <a:rPr lang="en-US" sz="1400" dirty="0"/>
              <a:t>Source Connectors: </a:t>
            </a:r>
            <a:r>
              <a:rPr lang="en-US" sz="1400" dirty="0" err="1" smtClean="0"/>
              <a:t>página</a:t>
            </a:r>
            <a:r>
              <a:rPr lang="en-US" sz="1400" dirty="0" smtClean="0"/>
              <a:t> </a:t>
            </a:r>
            <a:r>
              <a:rPr lang="en-US" sz="1400" dirty="0"/>
              <a:t>233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smtClean="0"/>
              <a:t>Destination Connectors: </a:t>
            </a:r>
            <a:r>
              <a:rPr lang="en-US" sz="1400" dirty="0" err="1" smtClean="0"/>
              <a:t>página</a:t>
            </a:r>
            <a:r>
              <a:rPr lang="en-US" sz="1400" dirty="0" smtClean="0"/>
              <a:t> 260.</a:t>
            </a:r>
            <a:endParaRPr lang="en-US" sz="1400" dirty="0"/>
          </a:p>
          <a:p>
            <a:pPr latinLnBrk="0"/>
            <a:endParaRPr lang="en-US" sz="1400" dirty="0" smtClean="0"/>
          </a:p>
          <a:p>
            <a:pPr latinLnBrk="0"/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98554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2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.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Arquitectura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5" name="CuadroTexto 4"/>
          <p:cNvSpPr txBox="1"/>
          <p:nvPr/>
        </p:nvSpPr>
        <p:spPr>
          <a:xfrm>
            <a:off x="2232287" y="1124744"/>
            <a:ext cx="2231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 smtClean="0"/>
              <a:t>2.3 Desarrollo</a:t>
            </a:r>
            <a:endParaRPr lang="es-ES_tradnl" sz="2400" b="1" dirty="0"/>
          </a:p>
        </p:txBody>
      </p:sp>
      <p:pic>
        <p:nvPicPr>
          <p:cNvPr id="5122" name="Picture 2" descr="C:\Users\villacem\Documents\Roche\EPEO_project\MirthConceptKeynote\2017_MirthConnectWorkshop\doc\puzzle_pieces_hou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569276"/>
            <a:ext cx="6624736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2.3 Desarrollo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2.3.1 </a:t>
            </a:r>
            <a:r>
              <a:rPr lang="es-ES" sz="1400" b="1" dirty="0"/>
              <a:t>Llamadas a WS de producto/</a:t>
            </a:r>
            <a:r>
              <a:rPr lang="es-ES" sz="1400" b="1" dirty="0" err="1"/>
              <a:t>endpoints</a:t>
            </a:r>
            <a:r>
              <a:rPr lang="en-US" sz="1400" b="1" dirty="0" smtClean="0"/>
              <a:t>.</a:t>
            </a:r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algn="ctr" latinLnBrk="0">
              <a:buNone/>
            </a:pPr>
            <a:r>
              <a:rPr lang="en-US" sz="6600" b="1" dirty="0">
                <a:solidFill>
                  <a:prstClr val="black"/>
                </a:solidFill>
              </a:rPr>
              <a:t>DEMO</a:t>
            </a:r>
            <a:endParaRPr lang="en-US" sz="1400" dirty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err="1" smtClean="0"/>
              <a:t>Cómo</a:t>
            </a:r>
            <a:r>
              <a:rPr lang="en-US" sz="1400" dirty="0" smtClean="0"/>
              <a:t> </a:t>
            </a:r>
            <a:r>
              <a:rPr lang="en-US" sz="1400" dirty="0" err="1" smtClean="0"/>
              <a:t>configurar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</a:t>
            </a:r>
            <a:r>
              <a:rPr lang="en-US" sz="1400" dirty="0" err="1" smtClean="0"/>
              <a:t>necesarios</a:t>
            </a:r>
            <a:r>
              <a:rPr lang="en-US" sz="1400" dirty="0" smtClean="0"/>
              <a:t> </a:t>
            </a:r>
            <a:r>
              <a:rPr lang="en-US" sz="1400" dirty="0" err="1" smtClean="0"/>
              <a:t>aparece</a:t>
            </a:r>
            <a:r>
              <a:rPr lang="en-US" sz="1400" dirty="0" smtClean="0"/>
              <a:t> </a:t>
            </a:r>
            <a:r>
              <a:rPr lang="en-US" sz="1400" dirty="0" err="1" smtClean="0"/>
              <a:t>descrito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i="1" dirty="0"/>
              <a:t>“mirth-data-sheet-mirth-connect-3-5-user-guide.pdf” </a:t>
            </a:r>
            <a:r>
              <a:rPr lang="en-US" sz="1400" dirty="0" smtClean="0"/>
              <a:t>:</a:t>
            </a:r>
          </a:p>
          <a:p>
            <a:pPr marL="0" indent="0" latinLnBrk="0">
              <a:buNone/>
            </a:pPr>
            <a:endParaRPr lang="en-US" sz="1400" dirty="0"/>
          </a:p>
          <a:p>
            <a:pPr lvl="1" latinLnBrk="0"/>
            <a:r>
              <a:rPr lang="en-US" sz="1400" dirty="0"/>
              <a:t>Source Connectors: </a:t>
            </a:r>
            <a:r>
              <a:rPr lang="en-US" sz="1400" dirty="0" err="1"/>
              <a:t>página</a:t>
            </a:r>
            <a:r>
              <a:rPr lang="en-US" sz="1400" dirty="0"/>
              <a:t> </a:t>
            </a:r>
            <a:r>
              <a:rPr lang="en-US" sz="1400" dirty="0" smtClean="0"/>
              <a:t>258 (WS Sender) y </a:t>
            </a:r>
            <a:r>
              <a:rPr lang="en-US" sz="1400" dirty="0" err="1" smtClean="0"/>
              <a:t>página</a:t>
            </a:r>
            <a:r>
              <a:rPr lang="en-US" sz="1400" dirty="0" smtClean="0"/>
              <a:t> 283 (WS Listener).</a:t>
            </a:r>
            <a:endParaRPr lang="en-US" sz="1800" dirty="0"/>
          </a:p>
          <a:p>
            <a:pPr lvl="1" latinLnBrk="0"/>
            <a:r>
              <a:rPr lang="en-US" sz="1400" dirty="0" err="1"/>
              <a:t>Ejemplo</a:t>
            </a:r>
            <a:r>
              <a:rPr lang="en-US" sz="1400" dirty="0"/>
              <a:t>: http://www.mirthcorp.com/community/wiki/display/mirth/Creating+a+custom+Web+Service+in+Mirth+Connect+3.0.1</a:t>
            </a:r>
          </a:p>
        </p:txBody>
      </p:sp>
    </p:spTree>
    <p:extLst>
      <p:ext uri="{BB962C8B-B14F-4D97-AF65-F5344CB8AC3E}">
        <p14:creationId xmlns:p14="http://schemas.microsoft.com/office/powerpoint/2010/main" val="58665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1. </a:t>
            </a:r>
            <a:r>
              <a:rPr lang="es-ES_tradnl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Introducción a MC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CuadroTexto 4"/>
          <p:cNvSpPr txBox="1"/>
          <p:nvPr/>
        </p:nvSpPr>
        <p:spPr>
          <a:xfrm>
            <a:off x="2232287" y="1124744"/>
            <a:ext cx="6227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 smtClean="0"/>
              <a:t>1.1 Informaci</a:t>
            </a:r>
            <a:r>
              <a:rPr lang="es-ES" sz="2400" b="1" dirty="0" smtClean="0"/>
              <a:t>ón básica de Mirth Connect</a:t>
            </a:r>
            <a:endParaRPr lang="es-ES_tradnl" sz="2400" b="1" dirty="0"/>
          </a:p>
        </p:txBody>
      </p:sp>
      <p:pic>
        <p:nvPicPr>
          <p:cNvPr id="6" name="Picture 2" descr="C:\Users\villacem\Desktop\EPEO_project\MirthConceptKeynote\doc\MirthConnect-Kniv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027" y="2098472"/>
            <a:ext cx="5049608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10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2.3 Desarrollo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2.3.2 APIs.</a:t>
            </a:r>
          </a:p>
          <a:p>
            <a:pPr marL="0" indent="0" latinLnBrk="0">
              <a:buNone/>
            </a:pPr>
            <a:r>
              <a:rPr lang="en-US" sz="1400" dirty="0" smtClean="0"/>
              <a:t>Mirth connect </a:t>
            </a:r>
            <a:r>
              <a:rPr lang="en-US" sz="1400" dirty="0" err="1" smtClean="0"/>
              <a:t>ofrece</a:t>
            </a:r>
            <a:r>
              <a:rPr lang="en-US" sz="1400" dirty="0" smtClean="0"/>
              <a:t> a </a:t>
            </a:r>
            <a:r>
              <a:rPr lang="en-US" sz="1400" dirty="0" err="1" smtClean="0"/>
              <a:t>sus</a:t>
            </a:r>
            <a:r>
              <a:rPr lang="en-US" sz="1400" dirty="0" smtClean="0"/>
              <a:t> </a:t>
            </a:r>
            <a:r>
              <a:rPr lang="en-US" sz="1400" dirty="0" err="1" smtClean="0"/>
              <a:t>clientes</a:t>
            </a:r>
            <a:r>
              <a:rPr lang="en-US" sz="1400" dirty="0" smtClean="0"/>
              <a:t> un interface </a:t>
            </a:r>
            <a:r>
              <a:rPr lang="en-US" sz="1400" dirty="0" err="1" smtClean="0"/>
              <a:t>definido</a:t>
            </a:r>
            <a:r>
              <a:rPr lang="en-US" sz="1400" dirty="0" smtClean="0"/>
              <a:t> (API) para </a:t>
            </a:r>
            <a:r>
              <a:rPr lang="en-US" sz="1400" dirty="0" err="1" smtClean="0"/>
              <a:t>acceder</a:t>
            </a:r>
            <a:r>
              <a:rPr lang="en-US" sz="1400" dirty="0" smtClean="0"/>
              <a:t> a </a:t>
            </a:r>
            <a:r>
              <a:rPr lang="en-US" sz="1400" dirty="0" err="1" smtClean="0"/>
              <a:t>su</a:t>
            </a:r>
            <a:r>
              <a:rPr lang="en-US" sz="1400" dirty="0" smtClean="0"/>
              <a:t> </a:t>
            </a:r>
            <a:r>
              <a:rPr lang="en-US" sz="1400" dirty="0" err="1" smtClean="0"/>
              <a:t>funcionalidad</a:t>
            </a:r>
            <a:r>
              <a:rPr lang="en-US" sz="1400" dirty="0" smtClean="0"/>
              <a:t>, </a:t>
            </a:r>
            <a:r>
              <a:rPr lang="en-US" sz="1400" dirty="0" err="1" smtClean="0"/>
              <a:t>tanto</a:t>
            </a:r>
            <a:r>
              <a:rPr lang="en-US" sz="1400" dirty="0" smtClean="0"/>
              <a:t> para la </a:t>
            </a:r>
            <a:r>
              <a:rPr lang="en-US" sz="1400" dirty="0" err="1" smtClean="0"/>
              <a:t>aplicación</a:t>
            </a:r>
            <a:r>
              <a:rPr lang="en-US" sz="1400" dirty="0" smtClean="0"/>
              <a:t> web, </a:t>
            </a:r>
            <a:r>
              <a:rPr lang="en-US" sz="1400" dirty="0" err="1" smtClean="0"/>
              <a:t>como</a:t>
            </a:r>
            <a:r>
              <a:rPr lang="en-US" sz="1400" dirty="0" smtClean="0"/>
              <a:t> la de </a:t>
            </a:r>
            <a:r>
              <a:rPr lang="en-US" sz="1400" dirty="0" err="1" smtClean="0"/>
              <a:t>comandos</a:t>
            </a:r>
            <a:r>
              <a:rPr lang="en-US" sz="1400" dirty="0" smtClean="0"/>
              <a:t>, 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cualquier</a:t>
            </a:r>
            <a:r>
              <a:rPr lang="en-US" sz="1400" dirty="0" smtClean="0"/>
              <a:t> </a:t>
            </a:r>
            <a:r>
              <a:rPr lang="en-US" sz="1400" dirty="0" err="1" smtClean="0"/>
              <a:t>otra</a:t>
            </a:r>
            <a:r>
              <a:rPr lang="en-US" sz="1400" dirty="0" smtClean="0"/>
              <a:t> que </a:t>
            </a:r>
            <a:r>
              <a:rPr lang="en-US" sz="1400" dirty="0" err="1" smtClean="0"/>
              <a:t>pueda</a:t>
            </a:r>
            <a:r>
              <a:rPr lang="en-US" sz="1400" dirty="0" smtClean="0"/>
              <a:t> </a:t>
            </a:r>
            <a:r>
              <a:rPr lang="en-US" sz="1400" dirty="0" err="1" smtClean="0"/>
              <a:t>ser</a:t>
            </a:r>
            <a:r>
              <a:rPr lang="en-US" sz="1400" dirty="0" smtClean="0"/>
              <a:t> </a:t>
            </a:r>
            <a:r>
              <a:rPr lang="en-US" sz="1400" dirty="0" err="1" smtClean="0"/>
              <a:t>desarrollada</a:t>
            </a:r>
            <a:r>
              <a:rPr lang="en-US" sz="1400" dirty="0" smtClean="0"/>
              <a:t> a </a:t>
            </a:r>
            <a:r>
              <a:rPr lang="en-US" sz="1400" dirty="0" err="1" smtClean="0"/>
              <a:t>medida</a:t>
            </a:r>
            <a:r>
              <a:rPr lang="en-US" sz="1400" dirty="0" smtClean="0"/>
              <a:t>.</a:t>
            </a:r>
          </a:p>
          <a:p>
            <a:pPr marL="0" indent="0" latinLnBrk="0">
              <a:buNone/>
            </a:pPr>
            <a:r>
              <a:rPr lang="en-US" sz="1400" dirty="0" smtClean="0"/>
              <a:t>La API </a:t>
            </a:r>
            <a:r>
              <a:rPr lang="en-US" sz="1400" dirty="0" err="1" smtClean="0"/>
              <a:t>está</a:t>
            </a:r>
            <a:r>
              <a:rPr lang="en-US" sz="1400" dirty="0" smtClean="0"/>
              <a:t> </a:t>
            </a:r>
            <a:r>
              <a:rPr lang="en-US" sz="1400" dirty="0" err="1" smtClean="0"/>
              <a:t>documentada</a:t>
            </a:r>
            <a:r>
              <a:rPr lang="en-US" sz="1400" dirty="0" smtClean="0"/>
              <a:t> </a:t>
            </a:r>
            <a:r>
              <a:rPr lang="en-US" sz="1400" dirty="0" err="1" smtClean="0"/>
              <a:t>detalladamente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smtClean="0">
                <a:hlinkClick r:id="rId3"/>
              </a:rPr>
              <a:t>https://localhost:8443/api</a:t>
            </a:r>
            <a:r>
              <a:rPr lang="en-US" sz="1400" dirty="0" smtClean="0"/>
              <a:t> (</a:t>
            </a:r>
            <a:r>
              <a:rPr lang="en-US" sz="1400" dirty="0" err="1" smtClean="0"/>
              <a:t>acceder</a:t>
            </a:r>
            <a:r>
              <a:rPr lang="en-US" sz="1400" dirty="0" smtClean="0"/>
              <a:t> </a:t>
            </a:r>
            <a:r>
              <a:rPr lang="en-US" sz="1400" dirty="0" err="1" smtClean="0"/>
              <a:t>según</a:t>
            </a:r>
            <a:r>
              <a:rPr lang="en-US" sz="1400" dirty="0" smtClean="0"/>
              <a:t> </a:t>
            </a:r>
            <a:r>
              <a:rPr lang="en-US" sz="1400" dirty="0" err="1" smtClean="0"/>
              <a:t>esté</a:t>
            </a:r>
            <a:r>
              <a:rPr lang="en-US" sz="1400" dirty="0" smtClean="0"/>
              <a:t> </a:t>
            </a:r>
            <a:r>
              <a:rPr lang="en-US" sz="1400" dirty="0" err="1" smtClean="0"/>
              <a:t>instalado</a:t>
            </a:r>
            <a:r>
              <a:rPr lang="en-US" sz="1400" dirty="0" smtClean="0"/>
              <a:t>) y </a:t>
            </a:r>
            <a:r>
              <a:rPr lang="en-US" sz="1400" dirty="0" err="1" smtClean="0"/>
              <a:t>permite</a:t>
            </a:r>
            <a:r>
              <a:rPr lang="en-US" sz="1400" dirty="0" smtClean="0"/>
              <a:t>, </a:t>
            </a:r>
            <a:r>
              <a:rPr lang="en-US" sz="1400" dirty="0" err="1" smtClean="0"/>
              <a:t>tras</a:t>
            </a:r>
            <a:r>
              <a:rPr lang="en-US" sz="1400" dirty="0" smtClean="0"/>
              <a:t> </a:t>
            </a:r>
            <a:r>
              <a:rPr lang="en-US" sz="1400" dirty="0" err="1" smtClean="0"/>
              <a:t>identificarse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, </a:t>
            </a:r>
            <a:r>
              <a:rPr lang="en-US" sz="1400" dirty="0" err="1" smtClean="0"/>
              <a:t>realizar</a:t>
            </a:r>
            <a:r>
              <a:rPr lang="en-US" sz="1400" dirty="0" smtClean="0"/>
              <a:t> un gran </a:t>
            </a:r>
            <a:r>
              <a:rPr lang="en-US" sz="1400" dirty="0" err="1" smtClean="0"/>
              <a:t>número</a:t>
            </a:r>
            <a:r>
              <a:rPr lang="en-US" sz="1400" dirty="0" smtClean="0"/>
              <a:t> de </a:t>
            </a:r>
            <a:r>
              <a:rPr lang="en-US" sz="1400" dirty="0" err="1" smtClean="0"/>
              <a:t>tareas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 Mirth Connect (</a:t>
            </a:r>
            <a:r>
              <a:rPr lang="en-US" sz="1400" dirty="0" err="1" smtClean="0"/>
              <a:t>todo</a:t>
            </a:r>
            <a:r>
              <a:rPr lang="en-US" sz="1400" dirty="0" smtClean="0"/>
              <a:t> lo que se </a:t>
            </a: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hacer</a:t>
            </a:r>
            <a:r>
              <a:rPr lang="en-US" sz="1400" dirty="0" smtClean="0"/>
              <a:t> </a:t>
            </a:r>
            <a:r>
              <a:rPr lang="en-US" sz="1400" dirty="0" err="1" smtClean="0"/>
              <a:t>desde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clientes</a:t>
            </a:r>
            <a:r>
              <a:rPr lang="en-US" sz="1400" dirty="0" smtClean="0"/>
              <a:t>):</a:t>
            </a:r>
          </a:p>
          <a:p>
            <a:pPr lvl="1" latinLnBrk="0"/>
            <a:r>
              <a:rPr lang="en-US" sz="1400" dirty="0" err="1"/>
              <a:t>Gestión</a:t>
            </a:r>
            <a:r>
              <a:rPr lang="en-US" sz="1400" dirty="0"/>
              <a:t> de las </a:t>
            </a:r>
            <a:r>
              <a:rPr lang="en-US" sz="1400" dirty="0" err="1"/>
              <a:t>Alertas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err="1" smtClean="0"/>
              <a:t>Configuración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, </a:t>
            </a:r>
            <a:r>
              <a:rPr lang="en-US" sz="1400" dirty="0" err="1" smtClean="0"/>
              <a:t>grupos</a:t>
            </a:r>
            <a:r>
              <a:rPr lang="en-US" sz="1400" dirty="0" smtClean="0"/>
              <a:t>, </a:t>
            </a:r>
            <a:r>
              <a:rPr lang="en-US" sz="1400" dirty="0" err="1" smtClean="0"/>
              <a:t>estadísticas</a:t>
            </a:r>
            <a:r>
              <a:rPr lang="en-US" sz="1400" dirty="0" smtClean="0"/>
              <a:t>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  <a:p>
            <a:pPr lvl="1" latinLnBrk="0"/>
            <a:r>
              <a:rPr lang="en-US" sz="1400" dirty="0" err="1" smtClean="0"/>
              <a:t>Configuración</a:t>
            </a:r>
            <a:r>
              <a:rPr lang="en-US" sz="1400" dirty="0" smtClean="0"/>
              <a:t> de code templates.</a:t>
            </a:r>
          </a:p>
          <a:p>
            <a:pPr lvl="1" latinLnBrk="0"/>
            <a:r>
              <a:rPr lang="en-US" sz="1400" dirty="0" err="1" smtClean="0"/>
              <a:t>Servicios</a:t>
            </a:r>
            <a:r>
              <a:rPr lang="en-US" sz="1400" dirty="0" smtClean="0"/>
              <a:t> </a:t>
            </a:r>
            <a:r>
              <a:rPr lang="en-US" sz="1400" dirty="0" err="1" smtClean="0"/>
              <a:t>relacionados</a:t>
            </a:r>
            <a:r>
              <a:rPr lang="en-US" sz="1400" dirty="0" smtClean="0"/>
              <a:t> con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smtClean="0"/>
              <a:t>Tares de base de </a:t>
            </a:r>
            <a:r>
              <a:rPr lang="en-US" sz="1400" dirty="0" err="1" smtClean="0"/>
              <a:t>datos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err="1" smtClean="0"/>
              <a:t>Mensajes</a:t>
            </a:r>
            <a:r>
              <a:rPr lang="en-US" sz="1400" dirty="0" smtClean="0"/>
              <a:t>, </a:t>
            </a:r>
            <a:r>
              <a:rPr lang="en-US" sz="1400" dirty="0" err="1" smtClean="0"/>
              <a:t>eventos</a:t>
            </a:r>
            <a:r>
              <a:rPr lang="en-US" sz="1400" dirty="0" smtClean="0"/>
              <a:t>, </a:t>
            </a:r>
            <a:r>
              <a:rPr lang="en-US" sz="1400" dirty="0" err="1" smtClean="0"/>
              <a:t>configuración</a:t>
            </a:r>
            <a:r>
              <a:rPr lang="en-US" sz="1400" dirty="0" smtClean="0"/>
              <a:t> del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, </a:t>
            </a:r>
            <a:r>
              <a:rPr lang="en-US" sz="1400" dirty="0" err="1" smtClean="0"/>
              <a:t>estadísiticas</a:t>
            </a:r>
            <a:r>
              <a:rPr lang="en-US" sz="1400" dirty="0" smtClean="0"/>
              <a:t> del </a:t>
            </a:r>
            <a:r>
              <a:rPr lang="en-US" sz="1400" dirty="0" err="1" smtClean="0"/>
              <a:t>sistema</a:t>
            </a:r>
            <a:r>
              <a:rPr lang="en-US" sz="1400" dirty="0" smtClean="0"/>
              <a:t>, </a:t>
            </a:r>
            <a:r>
              <a:rPr lang="en-US" sz="1400" dirty="0" err="1" smtClean="0"/>
              <a:t>usuarios</a:t>
            </a:r>
            <a:r>
              <a:rPr lang="en-US" sz="1400" dirty="0" smtClean="0"/>
              <a:t>, </a:t>
            </a:r>
            <a:r>
              <a:rPr lang="en-US" sz="1400" dirty="0" err="1" smtClean="0"/>
              <a:t>etc</a:t>
            </a:r>
            <a:r>
              <a:rPr lang="en-US" sz="1400" dirty="0" smtClean="0"/>
              <a:t>…</a:t>
            </a:r>
          </a:p>
          <a:p>
            <a:pPr marL="0" indent="0" latinLnBrk="0">
              <a:buNone/>
            </a:pPr>
            <a:r>
              <a:rPr lang="en-US" sz="1400" dirty="0"/>
              <a:t>La </a:t>
            </a:r>
            <a:r>
              <a:rPr lang="en-US" sz="1400" dirty="0" err="1"/>
              <a:t>autenticación</a:t>
            </a:r>
            <a:r>
              <a:rPr lang="en-US" sz="1400" dirty="0"/>
              <a:t> </a:t>
            </a:r>
            <a:r>
              <a:rPr lang="en-US" sz="1400" dirty="0" err="1"/>
              <a:t>puede</a:t>
            </a:r>
            <a:r>
              <a:rPr lang="en-US" sz="1400" dirty="0"/>
              <a:t> </a:t>
            </a:r>
            <a:r>
              <a:rPr lang="en-US" sz="1400" dirty="0" err="1"/>
              <a:t>realizarse</a:t>
            </a:r>
            <a:r>
              <a:rPr lang="en-US" sz="1400" dirty="0"/>
              <a:t>:</a:t>
            </a:r>
          </a:p>
          <a:p>
            <a:pPr lvl="1" latinLnBrk="0"/>
            <a:r>
              <a:rPr lang="en-US" sz="1400" dirty="0" err="1" smtClean="0">
                <a:solidFill>
                  <a:prstClr val="black"/>
                </a:solidFill>
              </a:rPr>
              <a:t>Autenticación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básica</a:t>
            </a:r>
            <a:r>
              <a:rPr lang="en-US" sz="1400" dirty="0" smtClean="0">
                <a:solidFill>
                  <a:prstClr val="black"/>
                </a:solidFill>
              </a:rPr>
              <a:t>: </a:t>
            </a:r>
            <a:r>
              <a:rPr lang="en-US" sz="1400" dirty="0" err="1" smtClean="0">
                <a:solidFill>
                  <a:prstClr val="black"/>
                </a:solidFill>
              </a:rPr>
              <a:t>usuario</a:t>
            </a:r>
            <a:r>
              <a:rPr lang="en-US" sz="1400" dirty="0" smtClean="0">
                <a:solidFill>
                  <a:prstClr val="black"/>
                </a:solidFill>
              </a:rPr>
              <a:t>/password.</a:t>
            </a:r>
          </a:p>
          <a:p>
            <a:pPr lvl="1" latinLnBrk="0"/>
            <a:r>
              <a:rPr lang="en-US" sz="1400" dirty="0" err="1" smtClean="0">
                <a:solidFill>
                  <a:prstClr val="black"/>
                </a:solidFill>
              </a:rPr>
              <a:t>Autenticación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basada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en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sesión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pPr lvl="2" latinLnBrk="0"/>
            <a:r>
              <a:rPr lang="en-US" sz="1400" dirty="0">
                <a:solidFill>
                  <a:prstClr val="black"/>
                </a:solidFill>
              </a:rPr>
              <a:t>Primero, </a:t>
            </a:r>
            <a:r>
              <a:rPr lang="en-US" sz="1400" dirty="0" err="1">
                <a:solidFill>
                  <a:prstClr val="black"/>
                </a:solidFill>
              </a:rPr>
              <a:t>obtener</a:t>
            </a:r>
            <a:r>
              <a:rPr lang="en-US" sz="1400" dirty="0">
                <a:solidFill>
                  <a:prstClr val="black"/>
                </a:solidFill>
              </a:rPr>
              <a:t> el token de </a:t>
            </a:r>
            <a:r>
              <a:rPr lang="en-US" sz="1400" dirty="0" err="1">
                <a:solidFill>
                  <a:prstClr val="black"/>
                </a:solidFill>
              </a:rPr>
              <a:t>sesión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>
                <a:solidFill>
                  <a:prstClr val="black"/>
                </a:solidFill>
              </a:rPr>
              <a:t>haciendo</a:t>
            </a:r>
            <a:r>
              <a:rPr lang="en-US" sz="1400" dirty="0">
                <a:solidFill>
                  <a:prstClr val="black"/>
                </a:solidFill>
              </a:rPr>
              <a:t> un </a:t>
            </a:r>
            <a:r>
              <a:rPr lang="en-US" sz="1400" dirty="0" smtClean="0">
                <a:solidFill>
                  <a:prstClr val="black"/>
                </a:solidFill>
              </a:rPr>
              <a:t>POST al endpoint /user/_login </a:t>
            </a:r>
            <a:r>
              <a:rPr lang="en-US" sz="1400" dirty="0" err="1" smtClean="0">
                <a:solidFill>
                  <a:prstClr val="black"/>
                </a:solidFill>
              </a:rPr>
              <a:t>usando</a:t>
            </a:r>
            <a:r>
              <a:rPr lang="en-US" sz="1400" dirty="0" smtClean="0">
                <a:solidFill>
                  <a:prstClr val="black"/>
                </a:solidFill>
              </a:rPr>
              <a:t> la </a:t>
            </a:r>
            <a:r>
              <a:rPr lang="en-US" sz="1400" dirty="0" err="1" smtClean="0">
                <a:solidFill>
                  <a:prstClr val="black"/>
                </a:solidFill>
              </a:rPr>
              <a:t>autenticación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básica</a:t>
            </a:r>
            <a:r>
              <a:rPr lang="en-US" sz="1400" dirty="0" smtClean="0">
                <a:solidFill>
                  <a:prstClr val="black"/>
                </a:solidFill>
              </a:rPr>
              <a:t>. Mirth </a:t>
            </a:r>
            <a:r>
              <a:rPr lang="en-US" sz="1400" dirty="0" err="1" smtClean="0">
                <a:solidFill>
                  <a:prstClr val="black"/>
                </a:solidFill>
              </a:rPr>
              <a:t>responde</a:t>
            </a:r>
            <a:r>
              <a:rPr lang="en-US" sz="1400" dirty="0" smtClean="0">
                <a:solidFill>
                  <a:prstClr val="black"/>
                </a:solidFill>
              </a:rPr>
              <a:t> con </a:t>
            </a:r>
            <a:r>
              <a:rPr lang="en-US" sz="1400" dirty="0" err="1" smtClean="0">
                <a:solidFill>
                  <a:prstClr val="black"/>
                </a:solidFill>
              </a:rPr>
              <a:t>una</a:t>
            </a:r>
            <a:r>
              <a:rPr lang="en-US" sz="1400" dirty="0" smtClean="0">
                <a:solidFill>
                  <a:prstClr val="black"/>
                </a:solidFill>
              </a:rPr>
              <a:t> cookie JSESSIONID.</a:t>
            </a:r>
          </a:p>
          <a:p>
            <a:pPr lvl="2" latinLnBrk="0"/>
            <a:r>
              <a:rPr lang="en-US" sz="1400" dirty="0" smtClean="0">
                <a:solidFill>
                  <a:prstClr val="black"/>
                </a:solidFill>
              </a:rPr>
              <a:t>A </a:t>
            </a:r>
            <a:r>
              <a:rPr lang="en-US" sz="1400" dirty="0" err="1" smtClean="0">
                <a:solidFill>
                  <a:prstClr val="black"/>
                </a:solidFill>
              </a:rPr>
              <a:t>partir</a:t>
            </a:r>
            <a:r>
              <a:rPr lang="en-US" sz="1400" dirty="0" smtClean="0">
                <a:solidFill>
                  <a:prstClr val="black"/>
                </a:solidFill>
              </a:rPr>
              <a:t> de </a:t>
            </a:r>
            <a:r>
              <a:rPr lang="en-US" sz="1400" dirty="0" err="1" smtClean="0">
                <a:solidFill>
                  <a:prstClr val="black"/>
                </a:solidFill>
              </a:rPr>
              <a:t>ahí</a:t>
            </a:r>
            <a:r>
              <a:rPr lang="en-US" sz="1400" dirty="0" smtClean="0">
                <a:solidFill>
                  <a:prstClr val="black"/>
                </a:solidFill>
              </a:rPr>
              <a:t>, el resto de </a:t>
            </a:r>
            <a:r>
              <a:rPr lang="en-US" sz="1400" dirty="0" err="1" smtClean="0">
                <a:solidFill>
                  <a:prstClr val="black"/>
                </a:solidFill>
              </a:rPr>
              <a:t>llamadas</a:t>
            </a:r>
            <a:r>
              <a:rPr lang="en-US" sz="1400" dirty="0" smtClean="0">
                <a:solidFill>
                  <a:prstClr val="black"/>
                </a:solidFill>
              </a:rPr>
              <a:t> al API </a:t>
            </a:r>
            <a:r>
              <a:rPr lang="en-US" sz="1400" dirty="0" err="1" smtClean="0">
                <a:solidFill>
                  <a:prstClr val="black"/>
                </a:solidFill>
              </a:rPr>
              <a:t>pueden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hacerse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usando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esa</a:t>
            </a:r>
            <a:r>
              <a:rPr lang="en-US" sz="1400" dirty="0" smtClean="0">
                <a:solidFill>
                  <a:prstClr val="black"/>
                </a:solidFill>
              </a:rPr>
              <a:t> cookie </a:t>
            </a:r>
            <a:r>
              <a:rPr lang="en-US" sz="1400" dirty="0" err="1" smtClean="0">
                <a:solidFill>
                  <a:prstClr val="black"/>
                </a:solidFill>
              </a:rPr>
              <a:t>en</a:t>
            </a:r>
            <a:r>
              <a:rPr lang="en-US" sz="1400" dirty="0" smtClean="0">
                <a:solidFill>
                  <a:prstClr val="black"/>
                </a:solidFill>
              </a:rPr>
              <a:t> la </a:t>
            </a:r>
            <a:r>
              <a:rPr lang="en-US" sz="1400" dirty="0" err="1" smtClean="0">
                <a:solidFill>
                  <a:prstClr val="black"/>
                </a:solidFill>
              </a:rPr>
              <a:t>cabecera</a:t>
            </a:r>
            <a:r>
              <a:rPr lang="en-US" sz="1400" dirty="0" smtClean="0">
                <a:solidFill>
                  <a:prstClr val="black"/>
                </a:solidFill>
              </a:rPr>
              <a:t> HTTP.</a:t>
            </a:r>
          </a:p>
          <a:p>
            <a:pPr lvl="2" latinLnBrk="0"/>
            <a:r>
              <a:rPr lang="en-US" sz="1400" dirty="0" smtClean="0">
                <a:solidFill>
                  <a:prstClr val="black"/>
                </a:solidFill>
              </a:rPr>
              <a:t>Para </a:t>
            </a:r>
            <a:r>
              <a:rPr lang="en-US" sz="1400" dirty="0" err="1" smtClean="0">
                <a:solidFill>
                  <a:prstClr val="black"/>
                </a:solidFill>
              </a:rPr>
              <a:t>finalizar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sesión</a:t>
            </a:r>
            <a:r>
              <a:rPr lang="en-US" sz="1400" dirty="0" smtClean="0">
                <a:solidFill>
                  <a:prstClr val="black"/>
                </a:solidFill>
              </a:rPr>
              <a:t>, </a:t>
            </a:r>
            <a:r>
              <a:rPr lang="en-US" sz="1400" dirty="0">
                <a:solidFill>
                  <a:prstClr val="black"/>
                </a:solidFill>
              </a:rPr>
              <a:t>POST al endpoint /user/_</a:t>
            </a:r>
            <a:r>
              <a:rPr lang="en-US" sz="1400" dirty="0" smtClean="0">
                <a:solidFill>
                  <a:prstClr val="black"/>
                </a:solidFill>
              </a:rPr>
              <a:t>logout con la cookie.</a:t>
            </a:r>
            <a:endParaRPr lang="en-US" sz="1400" dirty="0">
              <a:solidFill>
                <a:prstClr val="black"/>
              </a:solidFill>
            </a:endParaRPr>
          </a:p>
          <a:p>
            <a:pPr marL="0" indent="0" latinLnBrk="0">
              <a:buNone/>
            </a:pPr>
            <a:endParaRPr lang="en-US" sz="1800" dirty="0"/>
          </a:p>
          <a:p>
            <a:pPr latinLnBrk="0"/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82669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2.3 Desarrollo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61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8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2.3.2 APIs.</a:t>
            </a:r>
          </a:p>
          <a:p>
            <a:pPr marL="0" indent="0" latinLnBrk="0">
              <a:buNone/>
            </a:pPr>
            <a:endParaRPr lang="en-US" sz="1800" dirty="0"/>
          </a:p>
          <a:p>
            <a:pPr latinLnBrk="0"/>
            <a:endParaRPr lang="en-US" sz="18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503" y="1262088"/>
            <a:ext cx="5904656" cy="5271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36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2.3 Desarrollo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62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6166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2.3.3 </a:t>
            </a:r>
            <a:r>
              <a:rPr lang="en-US" sz="1400" b="1" dirty="0" err="1"/>
              <a:t>Buenas</a:t>
            </a:r>
            <a:r>
              <a:rPr lang="en-US" sz="1400" b="1" dirty="0"/>
              <a:t> </a:t>
            </a:r>
            <a:r>
              <a:rPr lang="en-US" sz="1400" b="1" dirty="0" err="1" smtClean="0"/>
              <a:t>prácticas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en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desarrollo</a:t>
            </a:r>
            <a:r>
              <a:rPr lang="en-US" sz="1400" b="1" dirty="0" smtClean="0"/>
              <a:t> de </a:t>
            </a:r>
            <a:r>
              <a:rPr lang="en-US" sz="1400" b="1" dirty="0" err="1" smtClean="0"/>
              <a:t>canales</a:t>
            </a:r>
            <a:r>
              <a:rPr lang="en-US" sz="1400" b="1" dirty="0" smtClean="0"/>
              <a:t>.</a:t>
            </a:r>
          </a:p>
          <a:p>
            <a:pPr marL="0" indent="0" latinLnBrk="0">
              <a:buNone/>
            </a:pPr>
            <a:endParaRPr lang="en-US" sz="1400" b="1" dirty="0"/>
          </a:p>
          <a:p>
            <a:pPr latinLnBrk="0"/>
            <a:r>
              <a:rPr lang="en-US" sz="1400" dirty="0" err="1" smtClean="0"/>
              <a:t>Usar</a:t>
            </a:r>
            <a:r>
              <a:rPr lang="en-US" sz="1400" dirty="0" smtClean="0"/>
              <a:t> Code Templates </a:t>
            </a:r>
            <a:r>
              <a:rPr lang="en-US" sz="1400" dirty="0" err="1" smtClean="0"/>
              <a:t>siempre</a:t>
            </a:r>
            <a:r>
              <a:rPr lang="en-US" sz="1400" dirty="0" smtClean="0"/>
              <a:t> que sea </a:t>
            </a:r>
            <a:r>
              <a:rPr lang="en-US" sz="1400" dirty="0" err="1" smtClean="0"/>
              <a:t>posible</a:t>
            </a:r>
            <a:r>
              <a:rPr lang="en-US" sz="1400" dirty="0" smtClean="0"/>
              <a:t>: </a:t>
            </a:r>
            <a:r>
              <a:rPr lang="en-US" sz="1400" dirty="0" err="1" smtClean="0"/>
              <a:t>refactorizar</a:t>
            </a:r>
            <a:r>
              <a:rPr lang="en-US" sz="1400" dirty="0" smtClean="0"/>
              <a:t> </a:t>
            </a:r>
            <a:r>
              <a:rPr lang="en-US" sz="1400" dirty="0" err="1" smtClean="0"/>
              <a:t>funciones</a:t>
            </a:r>
            <a:r>
              <a:rPr lang="en-US" sz="1400" dirty="0" smtClean="0"/>
              <a:t> de </a:t>
            </a:r>
            <a:r>
              <a:rPr lang="en-US" sz="1400" dirty="0" err="1" smtClean="0"/>
              <a:t>uso</a:t>
            </a:r>
            <a:r>
              <a:rPr lang="en-US" sz="1400" dirty="0" smtClean="0"/>
              <a:t> </a:t>
            </a:r>
            <a:r>
              <a:rPr lang="en-US" sz="1400" dirty="0" err="1" smtClean="0"/>
              <a:t>común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las </a:t>
            </a:r>
            <a:r>
              <a:rPr lang="en-US" sz="1400" dirty="0" err="1" smtClean="0"/>
              <a:t>integraciones</a:t>
            </a:r>
            <a:r>
              <a:rPr lang="en-US" sz="1400" dirty="0" smtClean="0"/>
              <a:t>. NO </a:t>
            </a:r>
            <a:r>
              <a:rPr lang="en-US" sz="1400" dirty="0" err="1" smtClean="0"/>
              <a:t>duplicar</a:t>
            </a:r>
            <a:r>
              <a:rPr lang="en-US" sz="1400" dirty="0" smtClean="0"/>
              <a:t> </a:t>
            </a:r>
            <a:r>
              <a:rPr lang="en-US" sz="1400" dirty="0" err="1" smtClean="0"/>
              <a:t>código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Usar</a:t>
            </a:r>
            <a:r>
              <a:rPr lang="en-US" sz="1400" dirty="0" smtClean="0"/>
              <a:t> variables (de </a:t>
            </a:r>
            <a:r>
              <a:rPr lang="en-US" sz="1400" dirty="0" err="1" smtClean="0"/>
              <a:t>cualquiera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distintos</a:t>
            </a:r>
            <a:r>
              <a:rPr lang="en-US" sz="1400" dirty="0" smtClean="0"/>
              <a:t> maps </a:t>
            </a:r>
            <a:r>
              <a:rPr lang="en-US" sz="1400" dirty="0" err="1" smtClean="0"/>
              <a:t>disponibles</a:t>
            </a:r>
            <a:r>
              <a:rPr lang="en-US" sz="1400" dirty="0" smtClean="0"/>
              <a:t>) y no “</a:t>
            </a:r>
            <a:r>
              <a:rPr lang="en-US" sz="1400" dirty="0" err="1" smtClean="0"/>
              <a:t>harcodear</a:t>
            </a:r>
            <a:r>
              <a:rPr lang="en-US" sz="1400" dirty="0" smtClean="0"/>
              <a:t>” </a:t>
            </a:r>
            <a:r>
              <a:rPr lang="en-US" sz="1400" dirty="0" err="1" smtClean="0"/>
              <a:t>datos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scripts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. Los </a:t>
            </a:r>
            <a:r>
              <a:rPr lang="en-US" sz="1400" dirty="0" err="1" smtClean="0"/>
              <a:t>datos</a:t>
            </a:r>
            <a:r>
              <a:rPr lang="en-US" sz="1400" dirty="0" smtClean="0"/>
              <a:t>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definirse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“Configuration map” </a:t>
            </a:r>
            <a:r>
              <a:rPr lang="en-US" sz="1400" dirty="0" err="1" smtClean="0"/>
              <a:t>respaldado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fichero</a:t>
            </a:r>
            <a:r>
              <a:rPr lang="en-US" sz="1400" dirty="0" smtClean="0"/>
              <a:t> “</a:t>
            </a:r>
            <a:r>
              <a:rPr lang="en-US" sz="1400" dirty="0" err="1" smtClean="0"/>
              <a:t>appdata</a:t>
            </a:r>
            <a:r>
              <a:rPr lang="en-US" sz="1400" dirty="0" smtClean="0"/>
              <a:t>/</a:t>
            </a:r>
            <a:r>
              <a:rPr lang="en-US" sz="1400" dirty="0" err="1" smtClean="0"/>
              <a:t>configuration.properties</a:t>
            </a:r>
            <a:r>
              <a:rPr lang="en-US" sz="1400" dirty="0" smtClean="0"/>
              <a:t>”.</a:t>
            </a:r>
          </a:p>
          <a:p>
            <a:pPr latinLnBrk="0"/>
            <a:endParaRPr lang="en-US" sz="1400" dirty="0" smtClean="0"/>
          </a:p>
          <a:p>
            <a:pPr latinLnBrk="0"/>
            <a:r>
              <a:rPr lang="en-US" sz="1400" dirty="0" err="1" smtClean="0"/>
              <a:t>Añadir</a:t>
            </a:r>
            <a:r>
              <a:rPr lang="en-US" sz="1400" dirty="0" smtClean="0"/>
              <a:t> “variables de </a:t>
            </a:r>
            <a:r>
              <a:rPr lang="en-US" sz="1400" dirty="0" err="1" smtClean="0"/>
              <a:t>entorno</a:t>
            </a:r>
            <a:r>
              <a:rPr lang="en-US" sz="1400" dirty="0" smtClean="0"/>
              <a:t>” para </a:t>
            </a:r>
            <a:r>
              <a:rPr lang="en-US" sz="1400" dirty="0" err="1" smtClean="0"/>
              <a:t>distinguir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entornos</a:t>
            </a:r>
            <a:r>
              <a:rPr lang="en-US" sz="1400" dirty="0" smtClean="0"/>
              <a:t> de </a:t>
            </a:r>
            <a:r>
              <a:rPr lang="en-US" sz="1400" dirty="0" err="1" smtClean="0"/>
              <a:t>producción</a:t>
            </a:r>
            <a:r>
              <a:rPr lang="en-US" sz="1400" dirty="0" smtClean="0"/>
              <a:t>, de testing o </a:t>
            </a:r>
            <a:r>
              <a:rPr lang="en-US" sz="1400" dirty="0" err="1" smtClean="0"/>
              <a:t>desarrollo</a:t>
            </a:r>
            <a:r>
              <a:rPr lang="en-US" sz="1400" dirty="0" smtClean="0"/>
              <a:t>. 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ejemplo</a:t>
            </a:r>
            <a:r>
              <a:rPr lang="en-US" sz="1400" dirty="0" smtClean="0"/>
              <a:t>, </a:t>
            </a:r>
            <a:r>
              <a:rPr lang="en-US" sz="1400" dirty="0" err="1" smtClean="0"/>
              <a:t>podemos</a:t>
            </a:r>
            <a:r>
              <a:rPr lang="en-US" sz="1400" dirty="0" smtClean="0"/>
              <a:t> </a:t>
            </a:r>
            <a:r>
              <a:rPr lang="en-US" sz="1400" dirty="0" err="1" smtClean="0"/>
              <a:t>definir</a:t>
            </a:r>
            <a:r>
              <a:rPr lang="en-US" sz="1400" dirty="0" smtClean="0"/>
              <a:t> un </a:t>
            </a:r>
            <a:r>
              <a:rPr lang="en-US" sz="1400" dirty="0" err="1" smtClean="0"/>
              <a:t>nuevo</a:t>
            </a:r>
            <a:r>
              <a:rPr lang="en-US" sz="1400" dirty="0" smtClean="0"/>
              <a:t> </a:t>
            </a:r>
            <a:r>
              <a:rPr lang="en-US" sz="1400" dirty="0" err="1" smtClean="0"/>
              <a:t>parámetro</a:t>
            </a:r>
            <a:r>
              <a:rPr lang="en-US" sz="1400" dirty="0" smtClean="0"/>
              <a:t> “</a:t>
            </a:r>
            <a:r>
              <a:rPr lang="en-US" sz="1400" dirty="0" err="1"/>
              <a:t>systemEnvironment</a:t>
            </a:r>
            <a:r>
              <a:rPr lang="en-US" sz="1400" dirty="0"/>
              <a:t>” y </a:t>
            </a:r>
            <a:r>
              <a:rPr lang="en-US" sz="1400" dirty="0" err="1"/>
              <a:t>definirlo</a:t>
            </a:r>
            <a:r>
              <a:rPr lang="en-US" sz="1400" dirty="0"/>
              <a:t> al </a:t>
            </a:r>
            <a:r>
              <a:rPr lang="en-US" sz="1400" dirty="0" err="1"/>
              <a:t>arranque</a:t>
            </a:r>
            <a:r>
              <a:rPr lang="en-US" sz="1400" dirty="0"/>
              <a:t>; </a:t>
            </a:r>
            <a:r>
              <a:rPr lang="en-US" sz="1400" dirty="0" err="1"/>
              <a:t>luego</a:t>
            </a:r>
            <a:r>
              <a:rPr lang="en-US" sz="1400" dirty="0"/>
              <a:t>, </a:t>
            </a:r>
            <a:r>
              <a:rPr lang="en-US" sz="1400" dirty="0" err="1"/>
              <a:t>en</a:t>
            </a:r>
            <a:r>
              <a:rPr lang="en-US" sz="1400" dirty="0"/>
              <a:t> el </a:t>
            </a:r>
            <a:r>
              <a:rPr lang="en-US" sz="1400" dirty="0" err="1"/>
              <a:t>código</a:t>
            </a:r>
            <a:r>
              <a:rPr lang="en-US" sz="1400" dirty="0"/>
              <a:t> de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canales</a:t>
            </a:r>
            <a:r>
              <a:rPr lang="en-US" sz="1400" dirty="0"/>
              <a:t>, </a:t>
            </a:r>
            <a:r>
              <a:rPr lang="en-US" sz="1400" dirty="0" err="1"/>
              <a:t>podemos</a:t>
            </a:r>
            <a:r>
              <a:rPr lang="en-US" sz="1400" dirty="0"/>
              <a:t> </a:t>
            </a:r>
            <a:r>
              <a:rPr lang="en-US" sz="1400" dirty="0" err="1"/>
              <a:t>añadir</a:t>
            </a:r>
            <a:r>
              <a:rPr lang="en-US" sz="1400" dirty="0"/>
              <a:t> </a:t>
            </a:r>
            <a:r>
              <a:rPr lang="en-US" sz="1400" dirty="0" err="1"/>
              <a:t>comprobaciones</a:t>
            </a:r>
            <a:r>
              <a:rPr lang="en-US" sz="1400" dirty="0"/>
              <a:t> </a:t>
            </a:r>
            <a:r>
              <a:rPr lang="en-US" sz="1400" dirty="0" err="1"/>
              <a:t>como</a:t>
            </a:r>
            <a:r>
              <a:rPr lang="en-US" sz="1400" dirty="0"/>
              <a:t>:</a:t>
            </a:r>
          </a:p>
          <a:p>
            <a:pPr lvl="1" latinLnBrk="0"/>
            <a:r>
              <a:rPr lang="en-US" sz="1400" dirty="0"/>
              <a:t>If ($(‘</a:t>
            </a:r>
            <a:r>
              <a:rPr lang="en-US" sz="1400" dirty="0" err="1"/>
              <a:t>systemEnvironment</a:t>
            </a:r>
            <a:r>
              <a:rPr lang="en-US" sz="1400" dirty="0"/>
              <a:t>’) == ‘TEST’) </a:t>
            </a:r>
            <a:r>
              <a:rPr lang="en-US" sz="1400" dirty="0" err="1" smtClean="0"/>
              <a:t>msg</a:t>
            </a:r>
            <a:r>
              <a:rPr lang="en-US" sz="1400" dirty="0" smtClean="0"/>
              <a:t>[‘PID’] </a:t>
            </a:r>
            <a:r>
              <a:rPr lang="en-US" sz="1400" dirty="0"/>
              <a:t>[‘</a:t>
            </a:r>
            <a:r>
              <a:rPr lang="en-US" sz="1400" dirty="0" smtClean="0"/>
              <a:t>PID.7’] [‘PID.7.1’] = “19700101”;</a:t>
            </a:r>
          </a:p>
          <a:p>
            <a:pPr lvl="1" latinLnBrk="0"/>
            <a:endParaRPr lang="en-US" sz="1400" dirty="0"/>
          </a:p>
          <a:p>
            <a:pPr latinLnBrk="0"/>
            <a:r>
              <a:rPr lang="en-US" sz="1400" dirty="0" err="1"/>
              <a:t>Cuando</a:t>
            </a:r>
            <a:r>
              <a:rPr lang="en-US" sz="1400" dirty="0"/>
              <a:t> hay </a:t>
            </a:r>
            <a:r>
              <a:rPr lang="en-US" sz="1400" dirty="0" err="1"/>
              <a:t>muchos</a:t>
            </a:r>
            <a:r>
              <a:rPr lang="en-US" sz="1400" dirty="0"/>
              <a:t> </a:t>
            </a:r>
            <a:r>
              <a:rPr lang="en-US" sz="1400" dirty="0" err="1"/>
              <a:t>filtros</a:t>
            </a:r>
            <a:r>
              <a:rPr lang="en-US" sz="1400" dirty="0"/>
              <a:t> </a:t>
            </a:r>
            <a:r>
              <a:rPr lang="en-US" sz="1400" dirty="0" err="1"/>
              <a:t>definidos</a:t>
            </a:r>
            <a:r>
              <a:rPr lang="en-US" sz="1400" dirty="0"/>
              <a:t>, </a:t>
            </a:r>
            <a:r>
              <a:rPr lang="en-US" sz="1400" dirty="0" err="1"/>
              <a:t>puede</a:t>
            </a:r>
            <a:r>
              <a:rPr lang="en-US" sz="1400" dirty="0"/>
              <a:t> </a:t>
            </a:r>
            <a:r>
              <a:rPr lang="en-US" sz="1400" dirty="0" err="1"/>
              <a:t>ser</a:t>
            </a:r>
            <a:r>
              <a:rPr lang="en-US" sz="1400" dirty="0"/>
              <a:t> </a:t>
            </a:r>
            <a:r>
              <a:rPr lang="en-US" sz="1400" dirty="0" err="1"/>
              <a:t>conveniente</a:t>
            </a:r>
            <a:r>
              <a:rPr lang="en-US" sz="1400" dirty="0"/>
              <a:t> </a:t>
            </a:r>
            <a:r>
              <a:rPr lang="en-US" sz="1400" dirty="0" err="1"/>
              <a:t>conocer</a:t>
            </a:r>
            <a:r>
              <a:rPr lang="en-US" sz="1400" dirty="0"/>
              <a:t> la </a:t>
            </a:r>
            <a:r>
              <a:rPr lang="en-US" sz="1400" dirty="0" err="1"/>
              <a:t>razón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la que un </a:t>
            </a:r>
            <a:r>
              <a:rPr lang="en-US" sz="1400" dirty="0" err="1" smtClean="0"/>
              <a:t>mensaje</a:t>
            </a:r>
            <a:r>
              <a:rPr lang="en-US" sz="1400" dirty="0" smtClean="0"/>
              <a:t> </a:t>
            </a:r>
            <a:r>
              <a:rPr lang="en-US" sz="1400" dirty="0"/>
              <a:t>ha </a:t>
            </a:r>
            <a:r>
              <a:rPr lang="en-US" sz="1400" dirty="0" err="1"/>
              <a:t>sido</a:t>
            </a:r>
            <a:r>
              <a:rPr lang="en-US" sz="1400" dirty="0"/>
              <a:t> </a:t>
            </a:r>
            <a:r>
              <a:rPr lang="en-US" sz="1400" dirty="0" err="1" smtClean="0"/>
              <a:t>filtrado</a:t>
            </a:r>
            <a:r>
              <a:rPr lang="en-US" sz="1400" dirty="0" smtClean="0"/>
              <a:t> visible </a:t>
            </a:r>
            <a:r>
              <a:rPr lang="en-US" sz="1400" dirty="0" err="1" smtClean="0"/>
              <a:t>desde</a:t>
            </a:r>
            <a:r>
              <a:rPr lang="en-US" sz="1400" dirty="0" smtClean="0"/>
              <a:t> el dashboard:</a:t>
            </a:r>
            <a:endParaRPr lang="en-US" sz="1400" dirty="0"/>
          </a:p>
          <a:p>
            <a:pPr lvl="1" latinLnBrk="0"/>
            <a:r>
              <a:rPr lang="en-US" sz="1400" dirty="0" err="1"/>
              <a:t>Definimos</a:t>
            </a:r>
            <a:r>
              <a:rPr lang="en-US" sz="1400" dirty="0"/>
              <a:t> </a:t>
            </a:r>
            <a:r>
              <a:rPr lang="en-US" sz="1400" dirty="0" smtClean="0"/>
              <a:t>un </a:t>
            </a:r>
            <a:r>
              <a:rPr lang="en-US" sz="1400" dirty="0" err="1" smtClean="0"/>
              <a:t>nuevo</a:t>
            </a:r>
            <a:r>
              <a:rPr lang="en-US" sz="1400" dirty="0" smtClean="0"/>
              <a:t> </a:t>
            </a:r>
            <a:r>
              <a:rPr lang="en-US" sz="1400" dirty="0" err="1" smtClean="0"/>
              <a:t>metadato</a:t>
            </a:r>
            <a:r>
              <a:rPr lang="en-US" sz="1400" dirty="0" smtClean="0"/>
              <a:t> “</a:t>
            </a:r>
            <a:r>
              <a:rPr lang="en-US" sz="1400" dirty="0" err="1" smtClean="0"/>
              <a:t>razondefiltrado</a:t>
            </a:r>
            <a:r>
              <a:rPr lang="en-US" sz="1400" dirty="0" smtClean="0"/>
              <a:t>” para el canal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cuestión</a:t>
            </a:r>
            <a:r>
              <a:rPr lang="en-US" sz="1400" dirty="0" smtClean="0"/>
              <a:t>.</a:t>
            </a:r>
          </a:p>
          <a:p>
            <a:pPr lvl="1" latinLnBrk="0"/>
            <a:r>
              <a:rPr lang="en-US" sz="1400" dirty="0" err="1" smtClean="0"/>
              <a:t>En</a:t>
            </a:r>
            <a:r>
              <a:rPr lang="en-US" sz="1400" dirty="0" smtClean="0"/>
              <a:t> el </a:t>
            </a:r>
            <a:r>
              <a:rPr lang="en-US" sz="1400" dirty="0" err="1" smtClean="0"/>
              <a:t>filtro</a:t>
            </a:r>
            <a:r>
              <a:rPr lang="en-US" sz="1400" dirty="0" smtClean="0"/>
              <a:t>, </a:t>
            </a:r>
            <a:r>
              <a:rPr lang="en-US" sz="1400" dirty="0" err="1" smtClean="0"/>
              <a:t>justo</a:t>
            </a:r>
            <a:r>
              <a:rPr lang="en-US" sz="1400" dirty="0" smtClean="0"/>
              <a:t> antes de la </a:t>
            </a:r>
            <a:r>
              <a:rPr lang="en-US" sz="1400" dirty="0" err="1" smtClean="0"/>
              <a:t>sentencia</a:t>
            </a:r>
            <a:r>
              <a:rPr lang="en-US" sz="1400" dirty="0" smtClean="0"/>
              <a:t> “return false;”, </a:t>
            </a:r>
            <a:r>
              <a:rPr lang="en-US" sz="1400" dirty="0" err="1" smtClean="0"/>
              <a:t>podemos</a:t>
            </a:r>
            <a:r>
              <a:rPr lang="en-US" sz="1400" dirty="0" smtClean="0"/>
              <a:t> </a:t>
            </a:r>
            <a:r>
              <a:rPr lang="en-US" sz="1400" dirty="0" err="1" smtClean="0"/>
              <a:t>añadir</a:t>
            </a:r>
            <a:r>
              <a:rPr lang="en-US" sz="1400" dirty="0" smtClean="0"/>
              <a:t> la </a:t>
            </a:r>
            <a:r>
              <a:rPr lang="en-US" sz="1400" dirty="0" err="1" smtClean="0"/>
              <a:t>razón</a:t>
            </a:r>
            <a:r>
              <a:rPr lang="en-US" sz="1400" dirty="0" smtClean="0"/>
              <a:t> del </a:t>
            </a:r>
            <a:r>
              <a:rPr lang="en-US" sz="1400" dirty="0" err="1" smtClean="0"/>
              <a:t>filtrado</a:t>
            </a:r>
            <a:r>
              <a:rPr lang="en-US" sz="1400" dirty="0" smtClean="0"/>
              <a:t>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</a:t>
            </a:r>
            <a:r>
              <a:rPr lang="en-US" sz="1400" dirty="0" err="1" smtClean="0"/>
              <a:t>por</a:t>
            </a:r>
            <a:r>
              <a:rPr lang="en-US" sz="1400" dirty="0" smtClean="0"/>
              <a:t> </a:t>
            </a:r>
            <a:r>
              <a:rPr lang="en-US" sz="1400" dirty="0" err="1" smtClean="0"/>
              <a:t>ejemplo</a:t>
            </a:r>
            <a:r>
              <a:rPr lang="en-US" sz="1400" dirty="0" smtClean="0"/>
              <a:t> un “</a:t>
            </a:r>
            <a:r>
              <a:rPr lang="en-US" sz="1400" dirty="0" err="1" smtClean="0"/>
              <a:t>channelMap.put</a:t>
            </a:r>
            <a:r>
              <a:rPr lang="en-US" sz="1400" dirty="0" smtClean="0"/>
              <a:t>(“</a:t>
            </a:r>
            <a:r>
              <a:rPr lang="en-US" sz="1400" dirty="0" err="1"/>
              <a:t>razondefiltrado</a:t>
            </a:r>
            <a:r>
              <a:rPr lang="en-US" sz="1400" dirty="0" smtClean="0"/>
              <a:t>”,”</a:t>
            </a:r>
            <a:r>
              <a:rPr lang="en-US" sz="1400" dirty="0" err="1" smtClean="0"/>
              <a:t>Falta</a:t>
            </a:r>
            <a:r>
              <a:rPr lang="en-US" sz="1400" dirty="0" smtClean="0"/>
              <a:t> PID.7”)”.</a:t>
            </a:r>
          </a:p>
          <a:p>
            <a:pPr latinLnBrk="0"/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82455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" sz="3200" dirty="0" smtClean="0">
                <a:solidFill>
                  <a:prstClr val="black"/>
                </a:solidFill>
              </a:rPr>
              <a:t>2.3 Desarrollo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63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49836" y="908720"/>
            <a:ext cx="7391991" cy="56166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sz="1400" b="1" dirty="0" smtClean="0"/>
              <a:t>2.3.3 </a:t>
            </a:r>
            <a:r>
              <a:rPr lang="en-US" sz="1400" b="1" dirty="0" err="1"/>
              <a:t>Buenas</a:t>
            </a:r>
            <a:r>
              <a:rPr lang="en-US" sz="1400" b="1" dirty="0"/>
              <a:t> </a:t>
            </a:r>
            <a:r>
              <a:rPr lang="en-US" sz="1400" b="1" dirty="0" err="1" smtClean="0"/>
              <a:t>prácticas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en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desarrollo</a:t>
            </a:r>
            <a:r>
              <a:rPr lang="en-US" sz="1400" b="1" dirty="0" smtClean="0"/>
              <a:t> de </a:t>
            </a:r>
            <a:r>
              <a:rPr lang="en-US" sz="1400" b="1" dirty="0" err="1" smtClean="0"/>
              <a:t>canales</a:t>
            </a:r>
            <a:r>
              <a:rPr lang="en-US" sz="1400" b="1" dirty="0" smtClean="0"/>
              <a:t>.</a:t>
            </a:r>
          </a:p>
          <a:p>
            <a:pPr marL="0" indent="0" latinLnBrk="0">
              <a:buNone/>
            </a:pPr>
            <a:endParaRPr lang="en-US" sz="1400" b="1" dirty="0"/>
          </a:p>
          <a:p>
            <a:pPr latinLnBrk="0"/>
            <a:endParaRPr lang="en-US" sz="1800" dirty="0" smtClean="0"/>
          </a:p>
        </p:txBody>
      </p:sp>
      <p:pic>
        <p:nvPicPr>
          <p:cNvPr id="2051" name="Picture 3" descr="C:\Users\villacem\Documents\Roche\EPEO_project\MirthConceptKeynote\2017_MirthConnectWorkshop\doc\messageStora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11756"/>
            <a:ext cx="7494163" cy="451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13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3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.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Alertas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 y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monitorización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64</a:t>
            </a:fld>
            <a:endParaRPr lang="ko-KR" altLang="en-US"/>
          </a:p>
        </p:txBody>
      </p:sp>
      <p:pic>
        <p:nvPicPr>
          <p:cNvPr id="1026" name="Picture 2" descr="C:\Users\villacem\Documents\Roche\EPEO_project\MirthConceptKeynote\2017_MirthConnectWorkshop\doc\alert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322" y="1988840"/>
            <a:ext cx="3576533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88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3.1 Introducción y conceptos básicos.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65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dirty="0" smtClean="0"/>
              <a:t>Mirth Connect </a:t>
            </a:r>
            <a:r>
              <a:rPr lang="en-US" sz="1400" dirty="0" err="1" smtClean="0"/>
              <a:t>permite</a:t>
            </a:r>
            <a:r>
              <a:rPr lang="en-US" sz="1400" dirty="0" smtClean="0"/>
              <a:t> </a:t>
            </a:r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procesos</a:t>
            </a:r>
            <a:r>
              <a:rPr lang="en-US" sz="1400" dirty="0" smtClean="0"/>
              <a:t> que </a:t>
            </a:r>
            <a:r>
              <a:rPr lang="en-US" sz="1400" dirty="0" err="1" smtClean="0"/>
              <a:t>escuchan</a:t>
            </a:r>
            <a:r>
              <a:rPr lang="en-US" sz="1400" dirty="0" smtClean="0"/>
              <a:t> </a:t>
            </a:r>
            <a:r>
              <a:rPr lang="en-US" sz="1400" dirty="0" err="1" smtClean="0"/>
              <a:t>determinados</a:t>
            </a:r>
            <a:r>
              <a:rPr lang="en-US" sz="1400" dirty="0" smtClean="0"/>
              <a:t> </a:t>
            </a:r>
            <a:r>
              <a:rPr lang="en-US" sz="1400" dirty="0" err="1" smtClean="0"/>
              <a:t>tipos</a:t>
            </a:r>
            <a:r>
              <a:rPr lang="en-US" sz="1400" dirty="0" smtClean="0"/>
              <a:t> de </a:t>
            </a:r>
            <a:r>
              <a:rPr lang="en-US" sz="1400" dirty="0" err="1" smtClean="0"/>
              <a:t>errores</a:t>
            </a:r>
            <a:r>
              <a:rPr lang="en-US" sz="1400" dirty="0" smtClean="0"/>
              <a:t> y </a:t>
            </a:r>
            <a:r>
              <a:rPr lang="en-US" sz="1400" dirty="0" err="1" smtClean="0"/>
              <a:t>eventos</a:t>
            </a:r>
            <a:r>
              <a:rPr lang="en-US" sz="1400" dirty="0" smtClean="0"/>
              <a:t> y </a:t>
            </a:r>
            <a:r>
              <a:rPr lang="en-US" sz="1400" dirty="0" err="1" smtClean="0"/>
              <a:t>disparar</a:t>
            </a:r>
            <a:r>
              <a:rPr lang="en-US" sz="1400" dirty="0" smtClean="0"/>
              <a:t> </a:t>
            </a:r>
            <a:r>
              <a:rPr lang="en-US" sz="1400" dirty="0" err="1" smtClean="0"/>
              <a:t>acciones</a:t>
            </a:r>
            <a:r>
              <a:rPr lang="en-US" sz="1400" dirty="0" smtClean="0"/>
              <a:t> </a:t>
            </a:r>
            <a:r>
              <a:rPr lang="en-US" sz="1400" dirty="0" err="1" smtClean="0"/>
              <a:t>asociadas</a:t>
            </a:r>
            <a:r>
              <a:rPr lang="en-US" sz="1400" dirty="0" smtClean="0"/>
              <a:t> a </a:t>
            </a:r>
            <a:r>
              <a:rPr lang="en-US" sz="1400" dirty="0" err="1" smtClean="0"/>
              <a:t>ellos</a:t>
            </a:r>
            <a:r>
              <a:rPr lang="en-US" sz="1400" dirty="0" smtClean="0"/>
              <a:t>.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/>
          </a:p>
          <a:p>
            <a:pPr marL="0" indent="0" latinLnBrk="0">
              <a:buFont typeface="Arial" pitchFamily="34" charset="0"/>
              <a:buNone/>
            </a:pPr>
            <a:r>
              <a:rPr lang="en-US" sz="1400" dirty="0" smtClean="0"/>
              <a:t>Se </a:t>
            </a: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seleccionar</a:t>
            </a:r>
            <a:r>
              <a:rPr lang="en-US" sz="1400" dirty="0" smtClean="0"/>
              <a:t> el </a:t>
            </a:r>
            <a:r>
              <a:rPr lang="en-US" sz="1400" dirty="0" err="1" smtClean="0"/>
              <a:t>tipo</a:t>
            </a:r>
            <a:r>
              <a:rPr lang="en-US" sz="1400" dirty="0" smtClean="0"/>
              <a:t> de error </a:t>
            </a:r>
            <a:r>
              <a:rPr lang="en-US" sz="1400" dirty="0" err="1" smtClean="0"/>
              <a:t>por</a:t>
            </a:r>
            <a:r>
              <a:rPr lang="en-US" sz="1400" dirty="0" smtClean="0"/>
              <a:t> el que </a:t>
            </a:r>
            <a:r>
              <a:rPr lang="en-US" sz="1400" dirty="0" err="1" smtClean="0"/>
              <a:t>alertar</a:t>
            </a:r>
            <a:r>
              <a:rPr lang="en-US" sz="1400" dirty="0" smtClean="0"/>
              <a:t> (el “</a:t>
            </a:r>
            <a:r>
              <a:rPr lang="en-US" sz="1400" dirty="0" err="1" smtClean="0"/>
              <a:t>paso</a:t>
            </a:r>
            <a:r>
              <a:rPr lang="en-US" sz="1400" dirty="0" smtClean="0"/>
              <a:t>” </a:t>
            </a:r>
            <a:r>
              <a:rPr lang="en-US" sz="1400" dirty="0" err="1" smtClean="0"/>
              <a:t>concreto</a:t>
            </a:r>
            <a:r>
              <a:rPr lang="en-US" sz="1400" dirty="0" smtClean="0"/>
              <a:t> del </a:t>
            </a:r>
            <a:r>
              <a:rPr lang="en-US" sz="1400" dirty="0" err="1" smtClean="0"/>
              <a:t>flujo</a:t>
            </a:r>
            <a:r>
              <a:rPr lang="en-US" sz="1400" dirty="0" smtClean="0"/>
              <a:t> que </a:t>
            </a:r>
            <a:r>
              <a:rPr lang="en-US" sz="1400" dirty="0" err="1" smtClean="0"/>
              <a:t>sigue</a:t>
            </a:r>
            <a:r>
              <a:rPr lang="en-US" sz="1400" dirty="0" smtClean="0"/>
              <a:t> el </a:t>
            </a:r>
            <a:r>
              <a:rPr lang="en-US" sz="1400" dirty="0" err="1" smtClean="0"/>
              <a:t>mensaje</a:t>
            </a:r>
            <a:r>
              <a:rPr lang="en-US" sz="1400" dirty="0" smtClean="0"/>
              <a:t> </a:t>
            </a:r>
            <a:r>
              <a:rPr lang="en-US" sz="1400" dirty="0" err="1" smtClean="0"/>
              <a:t>donde</a:t>
            </a:r>
            <a:r>
              <a:rPr lang="en-US" sz="1400" dirty="0" smtClean="0"/>
              <a:t> se ha </a:t>
            </a:r>
            <a:r>
              <a:rPr lang="en-US" sz="1400" dirty="0" err="1" smtClean="0"/>
              <a:t>producido</a:t>
            </a:r>
            <a:r>
              <a:rPr lang="en-US" sz="1400" dirty="0" smtClean="0"/>
              <a:t> el </a:t>
            </a:r>
            <a:r>
              <a:rPr lang="en-US" sz="1400" dirty="0" err="1" smtClean="0"/>
              <a:t>fallo</a:t>
            </a:r>
            <a:r>
              <a:rPr lang="en-US" sz="1400" dirty="0" smtClean="0"/>
              <a:t>) y el canal (o </a:t>
            </a:r>
            <a:r>
              <a:rPr lang="en-US" sz="1400" dirty="0" err="1" smtClean="0"/>
              <a:t>conector</a:t>
            </a:r>
            <a:r>
              <a:rPr lang="en-US" sz="1400" dirty="0" smtClean="0"/>
              <a:t>) </a:t>
            </a:r>
            <a:r>
              <a:rPr lang="en-US" sz="1400" dirty="0" err="1" smtClean="0"/>
              <a:t>donde</a:t>
            </a:r>
            <a:r>
              <a:rPr lang="en-US" sz="1400" dirty="0" smtClean="0"/>
              <a:t> </a:t>
            </a:r>
            <a:r>
              <a:rPr lang="en-US" sz="1400" dirty="0" err="1" smtClean="0"/>
              <a:t>escuchar</a:t>
            </a:r>
            <a:r>
              <a:rPr lang="en-US" sz="1400" dirty="0" smtClean="0"/>
              <a:t> </a:t>
            </a:r>
            <a:r>
              <a:rPr lang="en-US" sz="1400" dirty="0" err="1" smtClean="0"/>
              <a:t>este</a:t>
            </a:r>
            <a:r>
              <a:rPr lang="en-US" sz="1400" dirty="0" smtClean="0"/>
              <a:t> </a:t>
            </a:r>
            <a:r>
              <a:rPr lang="en-US" sz="1400" dirty="0" err="1" smtClean="0"/>
              <a:t>tipo</a:t>
            </a:r>
            <a:r>
              <a:rPr lang="en-US" sz="1400" dirty="0" smtClean="0"/>
              <a:t> de </a:t>
            </a:r>
            <a:r>
              <a:rPr lang="en-US" sz="1400" dirty="0" err="1" smtClean="0"/>
              <a:t>errores</a:t>
            </a:r>
            <a:r>
              <a:rPr lang="en-US" sz="1400" dirty="0" smtClean="0"/>
              <a:t>.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  <a:p>
            <a:pPr marL="0" indent="0" latinLnBrk="0">
              <a:buFont typeface="Arial" pitchFamily="34" charset="0"/>
              <a:buNone/>
            </a:pPr>
            <a:r>
              <a:rPr lang="en-US" sz="1400" dirty="0" err="1" smtClean="0"/>
              <a:t>Cuando</a:t>
            </a:r>
            <a:r>
              <a:rPr lang="en-US" sz="1400" dirty="0" smtClean="0"/>
              <a:t> se produce el error </a:t>
            </a:r>
            <a:r>
              <a:rPr lang="en-US" sz="1400" dirty="0" err="1" smtClean="0"/>
              <a:t>definido</a:t>
            </a:r>
            <a:r>
              <a:rPr lang="en-US" sz="1400" dirty="0" smtClean="0"/>
              <a:t>, se </a:t>
            </a:r>
            <a:r>
              <a:rPr lang="en-US" sz="1400" dirty="0" err="1" smtClean="0"/>
              <a:t>dispara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acción</a:t>
            </a:r>
            <a:r>
              <a:rPr lang="en-US" sz="1400" dirty="0" smtClean="0"/>
              <a:t>; las </a:t>
            </a:r>
            <a:r>
              <a:rPr lang="en-US" sz="1400" dirty="0" err="1" smtClean="0"/>
              <a:t>acciones</a:t>
            </a:r>
            <a:r>
              <a:rPr lang="en-US" sz="1400" dirty="0" smtClean="0"/>
              <a:t> </a:t>
            </a:r>
            <a:r>
              <a:rPr lang="en-US" sz="1400" dirty="0" err="1" smtClean="0"/>
              <a:t>permitidas</a:t>
            </a:r>
            <a:r>
              <a:rPr lang="en-US" sz="1400" dirty="0" smtClean="0"/>
              <a:t> </a:t>
            </a:r>
            <a:r>
              <a:rPr lang="es-ES_tradnl" sz="1400" dirty="0" smtClean="0"/>
              <a:t>incluyen:</a:t>
            </a:r>
          </a:p>
          <a:p>
            <a:pPr latinLnBrk="0"/>
            <a:r>
              <a:rPr lang="en-US" sz="1400" dirty="0" err="1" smtClean="0"/>
              <a:t>Envío</a:t>
            </a:r>
            <a:r>
              <a:rPr lang="en-US" sz="1400" dirty="0" smtClean="0"/>
              <a:t> de emails de aviso (a </a:t>
            </a:r>
            <a:r>
              <a:rPr lang="en-US" sz="1400" dirty="0" err="1" smtClean="0"/>
              <a:t>direcciones</a:t>
            </a:r>
            <a:r>
              <a:rPr lang="en-US" sz="1400" dirty="0" smtClean="0"/>
              <a:t> email </a:t>
            </a:r>
            <a:r>
              <a:rPr lang="en-US" sz="1400" dirty="0" err="1" smtClean="0"/>
              <a:t>concretas</a:t>
            </a:r>
            <a:r>
              <a:rPr lang="en-US" sz="1400" dirty="0" smtClean="0"/>
              <a:t> o </a:t>
            </a:r>
            <a:r>
              <a:rPr lang="en-US" sz="1400" dirty="0" err="1" smtClean="0"/>
              <a:t>usuarios</a:t>
            </a:r>
            <a:r>
              <a:rPr lang="en-US" sz="1400" dirty="0" smtClean="0"/>
              <a:t> de Mirth); </a:t>
            </a:r>
            <a:r>
              <a:rPr lang="en-US" sz="1400" dirty="0" err="1" smtClean="0"/>
              <a:t>totalmente</a:t>
            </a:r>
            <a:r>
              <a:rPr lang="en-US" sz="1400" dirty="0" smtClean="0"/>
              <a:t> </a:t>
            </a:r>
            <a:r>
              <a:rPr lang="en-US" sz="1400" dirty="0" err="1" smtClean="0"/>
              <a:t>configurables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contenido</a:t>
            </a:r>
            <a:r>
              <a:rPr lang="en-US" sz="1400" dirty="0" smtClean="0"/>
              <a:t> y </a:t>
            </a:r>
            <a:r>
              <a:rPr lang="en-US" sz="1400" dirty="0" err="1" smtClean="0"/>
              <a:t>asunto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err="1" smtClean="0"/>
              <a:t>Enviar</a:t>
            </a:r>
            <a:r>
              <a:rPr lang="en-US" sz="1400" dirty="0" smtClean="0"/>
              <a:t>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</a:t>
            </a:r>
            <a:r>
              <a:rPr lang="en-US" sz="1400" dirty="0" err="1" smtClean="0"/>
              <a:t>específicos</a:t>
            </a:r>
            <a:r>
              <a:rPr lang="en-US" sz="1400" dirty="0" smtClean="0"/>
              <a:t> a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.</a:t>
            </a:r>
          </a:p>
          <a:p>
            <a:pPr latinLnBrk="0"/>
            <a:endParaRPr lang="en-US" sz="1400" dirty="0"/>
          </a:p>
          <a:p>
            <a:pPr marL="0" indent="0" latinLnBrk="0">
              <a:buNone/>
            </a:pPr>
            <a:r>
              <a:rPr lang="en-US" sz="1400" dirty="0" err="1" smtClean="0"/>
              <a:t>Es</a:t>
            </a:r>
            <a:r>
              <a:rPr lang="en-US" sz="1400" dirty="0" smtClean="0"/>
              <a:t> </a:t>
            </a:r>
            <a:r>
              <a:rPr lang="en-US" sz="1400" dirty="0" err="1" smtClean="0"/>
              <a:t>posible</a:t>
            </a:r>
            <a:r>
              <a:rPr lang="en-US" sz="1400" dirty="0" smtClean="0"/>
              <a:t> </a:t>
            </a:r>
            <a:r>
              <a:rPr lang="en-US" sz="1400" dirty="0" err="1" smtClean="0"/>
              <a:t>configurar</a:t>
            </a:r>
            <a:r>
              <a:rPr lang="en-US" sz="1400" dirty="0" smtClean="0"/>
              <a:t> </a:t>
            </a:r>
            <a:r>
              <a:rPr lang="en-US" sz="1400" dirty="0" err="1" smtClean="0"/>
              <a:t>alertas</a:t>
            </a:r>
            <a:r>
              <a:rPr lang="en-US" sz="1400" dirty="0" smtClean="0"/>
              <a:t> </a:t>
            </a:r>
            <a:r>
              <a:rPr lang="en-US" sz="1400" dirty="0" err="1" smtClean="0"/>
              <a:t>más</a:t>
            </a:r>
            <a:r>
              <a:rPr lang="en-US" sz="1400" dirty="0" smtClean="0"/>
              <a:t> </a:t>
            </a:r>
            <a:r>
              <a:rPr lang="en-US" sz="1400" dirty="0" err="1" smtClean="0"/>
              <a:t>complejas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transformadores</a:t>
            </a:r>
            <a:r>
              <a:rPr lang="en-US" sz="1400" dirty="0" smtClean="0"/>
              <a:t> de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/>
              <a:t> </a:t>
            </a:r>
            <a:r>
              <a:rPr lang="en-US" sz="1400" dirty="0" smtClean="0"/>
              <a:t>(</a:t>
            </a:r>
            <a:r>
              <a:rPr lang="en-US" sz="1400" dirty="0" err="1" smtClean="0"/>
              <a:t>enviando</a:t>
            </a:r>
            <a:r>
              <a:rPr lang="en-US" sz="1400" dirty="0" smtClean="0"/>
              <a:t> </a:t>
            </a:r>
            <a:r>
              <a:rPr lang="en-US" sz="1400" dirty="0" err="1" smtClean="0"/>
              <a:t>directamente</a:t>
            </a:r>
            <a:r>
              <a:rPr lang="en-US" sz="1400" dirty="0" smtClean="0"/>
              <a:t> el email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</a:t>
            </a:r>
            <a:r>
              <a:rPr lang="en-US" sz="1400" dirty="0" err="1" smtClean="0"/>
              <a:t>Javascript</a:t>
            </a:r>
            <a:r>
              <a:rPr lang="en-US" sz="1400" dirty="0" smtClean="0"/>
              <a:t>).</a:t>
            </a:r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r>
              <a:rPr lang="en-US" sz="1400" dirty="0" err="1" smtClean="0"/>
              <a:t>También</a:t>
            </a:r>
            <a:r>
              <a:rPr lang="en-US" sz="1400" dirty="0" smtClean="0"/>
              <a:t> </a:t>
            </a:r>
            <a:r>
              <a:rPr lang="en-US" sz="1400" dirty="0" err="1" smtClean="0"/>
              <a:t>es</a:t>
            </a:r>
            <a:r>
              <a:rPr lang="en-US" sz="1400" dirty="0" smtClean="0"/>
              <a:t> </a:t>
            </a:r>
            <a:r>
              <a:rPr lang="en-US" sz="1400" dirty="0" err="1" smtClean="0"/>
              <a:t>posible</a:t>
            </a:r>
            <a:r>
              <a:rPr lang="en-US" sz="1400" dirty="0" smtClean="0"/>
              <a:t> (y </a:t>
            </a:r>
            <a:r>
              <a:rPr lang="en-US" sz="1400" dirty="0" err="1" smtClean="0"/>
              <a:t>recomendable</a:t>
            </a:r>
            <a:r>
              <a:rPr lang="en-US" sz="1400" dirty="0" smtClean="0"/>
              <a:t> </a:t>
            </a:r>
            <a:r>
              <a:rPr lang="en-US" sz="1400" dirty="0" err="1" smtClean="0"/>
              <a:t>algunas</a:t>
            </a:r>
            <a:r>
              <a:rPr lang="en-US" sz="1400" dirty="0" smtClean="0"/>
              <a:t> </a:t>
            </a:r>
            <a:r>
              <a:rPr lang="en-US" sz="1400" dirty="0" err="1" smtClean="0"/>
              <a:t>veces</a:t>
            </a:r>
            <a:r>
              <a:rPr lang="en-US" sz="1400" dirty="0" smtClean="0"/>
              <a:t>) </a:t>
            </a:r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</a:t>
            </a:r>
            <a:r>
              <a:rPr lang="en-US" sz="1400" dirty="0" err="1" smtClean="0"/>
              <a:t>específicos</a:t>
            </a:r>
            <a:r>
              <a:rPr lang="en-US" sz="1400" dirty="0" smtClean="0"/>
              <a:t> para </a:t>
            </a:r>
            <a:r>
              <a:rPr lang="en-US" sz="1400" dirty="0" err="1" smtClean="0"/>
              <a:t>alertas</a:t>
            </a:r>
            <a:r>
              <a:rPr lang="en-US" sz="1400" dirty="0" smtClean="0"/>
              <a:t> </a:t>
            </a:r>
            <a:r>
              <a:rPr lang="en-US" sz="1400" dirty="0" err="1" smtClean="0"/>
              <a:t>complejas</a:t>
            </a:r>
            <a:r>
              <a:rPr lang="en-US" sz="1400" dirty="0" smtClean="0"/>
              <a:t>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el </a:t>
            </a:r>
            <a:r>
              <a:rPr lang="en-US" sz="1400" dirty="0" err="1" smtClean="0"/>
              <a:t>conector</a:t>
            </a:r>
            <a:r>
              <a:rPr lang="en-US" sz="1400" dirty="0" smtClean="0"/>
              <a:t> de </a:t>
            </a:r>
            <a:r>
              <a:rPr lang="en-US" sz="1400" dirty="0" err="1" smtClean="0"/>
              <a:t>salida</a:t>
            </a:r>
            <a:r>
              <a:rPr lang="en-US" sz="1400" dirty="0" smtClean="0"/>
              <a:t> “SMTP sender”.</a:t>
            </a:r>
          </a:p>
          <a:p>
            <a:pPr marL="0" indent="0" latinLnBrk="0">
              <a:buNone/>
            </a:pPr>
            <a:r>
              <a:rPr lang="en-US" sz="1400" dirty="0" smtClean="0"/>
              <a:t> 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</p:txBody>
      </p:sp>
      <p:sp>
        <p:nvSpPr>
          <p:cNvPr id="6" name="CuadroTexto 4"/>
          <p:cNvSpPr txBox="1"/>
          <p:nvPr/>
        </p:nvSpPr>
        <p:spPr>
          <a:xfrm>
            <a:off x="4427984" y="969148"/>
            <a:ext cx="1215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 smtClean="0"/>
              <a:t>Alertas</a:t>
            </a:r>
            <a:endParaRPr lang="es-ES_tradnl" sz="2400" b="1" dirty="0"/>
          </a:p>
        </p:txBody>
      </p:sp>
    </p:spTree>
    <p:extLst>
      <p:ext uri="{BB962C8B-B14F-4D97-AF65-F5344CB8AC3E}">
        <p14:creationId xmlns:p14="http://schemas.microsoft.com/office/powerpoint/2010/main" val="404405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3.2 Configuración de Alertas.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66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Paso 1: </a:t>
            </a:r>
            <a:r>
              <a:rPr lang="en-US" sz="1400" dirty="0" err="1" smtClean="0"/>
              <a:t>identificar</a:t>
            </a:r>
            <a:r>
              <a:rPr lang="en-US" sz="1400" dirty="0" smtClean="0"/>
              <a:t>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y </a:t>
            </a:r>
            <a:r>
              <a:rPr lang="en-US" sz="1400" dirty="0" err="1" smtClean="0"/>
              <a:t>receptores</a:t>
            </a:r>
            <a:r>
              <a:rPr lang="en-US" sz="1400" dirty="0" smtClean="0"/>
              <a:t> de </a:t>
            </a:r>
            <a:r>
              <a:rPr lang="en-US" sz="1400" dirty="0" err="1" smtClean="0"/>
              <a:t>esas</a:t>
            </a:r>
            <a:r>
              <a:rPr lang="en-US" sz="1400" dirty="0" smtClean="0"/>
              <a:t> </a:t>
            </a:r>
            <a:r>
              <a:rPr lang="en-US" sz="1400" dirty="0" err="1" smtClean="0"/>
              <a:t>alertas</a:t>
            </a:r>
            <a:r>
              <a:rPr lang="en-US" sz="1400" dirty="0" smtClean="0"/>
              <a:t> (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ser</a:t>
            </a:r>
            <a:r>
              <a:rPr lang="en-US" sz="1400" dirty="0" smtClean="0"/>
              <a:t> </a:t>
            </a:r>
            <a:r>
              <a:rPr lang="en-US" sz="1400" dirty="0" err="1" smtClean="0"/>
              <a:t>usuarios</a:t>
            </a:r>
            <a:r>
              <a:rPr lang="en-US" sz="1400" dirty="0" smtClean="0"/>
              <a:t> </a:t>
            </a:r>
            <a:r>
              <a:rPr lang="en-US" sz="1400" dirty="0" err="1" smtClean="0"/>
              <a:t>concretos</a:t>
            </a:r>
            <a:r>
              <a:rPr lang="en-US" sz="1400" dirty="0" smtClean="0"/>
              <a:t> de Mirth o </a:t>
            </a:r>
            <a:r>
              <a:rPr lang="en-US" sz="1400" dirty="0" err="1" smtClean="0"/>
              <a:t>direcciones</a:t>
            </a:r>
            <a:r>
              <a:rPr lang="en-US" sz="1400" dirty="0" smtClean="0"/>
              <a:t> de </a:t>
            </a:r>
            <a:r>
              <a:rPr lang="en-US" sz="1400" dirty="0" err="1" smtClean="0"/>
              <a:t>correo</a:t>
            </a:r>
            <a:r>
              <a:rPr lang="en-US" sz="1400" dirty="0" smtClean="0"/>
              <a:t>):</a:t>
            </a:r>
          </a:p>
        </p:txBody>
      </p:sp>
      <p:pic>
        <p:nvPicPr>
          <p:cNvPr id="1026" name="Picture 2" descr="C:\Users\villacem\Documents\Roche\EPEO_project\MirthConceptKeynote\2017_MirthConnectWorkshop\publicRepo\MirthConnectWorkshop\Exercises\Chapter3\3_2_Configuracion_Alertas\ERROR_1_example\userEmai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254" y="1848382"/>
            <a:ext cx="3800475" cy="435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12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3.2 Configuración de Alertas.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67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Paso 2: </a:t>
            </a:r>
            <a:r>
              <a:rPr lang="en-US" sz="1400" dirty="0" err="1" smtClean="0"/>
              <a:t>definir</a:t>
            </a:r>
            <a:r>
              <a:rPr lang="en-US" sz="1400" dirty="0" smtClean="0"/>
              <a:t>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datos</a:t>
            </a:r>
            <a:r>
              <a:rPr lang="en-US" sz="1400" dirty="0" smtClean="0"/>
              <a:t> del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 SMTP que Mirth Connect </a:t>
            </a:r>
            <a:r>
              <a:rPr lang="en-US" sz="1400" dirty="0" err="1" smtClean="0"/>
              <a:t>usará</a:t>
            </a:r>
            <a:r>
              <a:rPr lang="en-US" sz="1400" dirty="0" smtClean="0"/>
              <a:t> 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 de </a:t>
            </a:r>
            <a:r>
              <a:rPr lang="en-US" sz="1400" dirty="0" err="1" smtClean="0"/>
              <a:t>correo</a:t>
            </a:r>
            <a:r>
              <a:rPr lang="en-US" sz="1400" dirty="0" smtClean="0"/>
              <a:t> </a:t>
            </a:r>
            <a:r>
              <a:rPr lang="en-US" sz="1400" dirty="0" err="1" smtClean="0"/>
              <a:t>saliente</a:t>
            </a:r>
            <a:r>
              <a:rPr lang="en-US" sz="1400" dirty="0" smtClean="0"/>
              <a:t> para las </a:t>
            </a:r>
            <a:r>
              <a:rPr lang="en-US" sz="1400" dirty="0" err="1" smtClean="0"/>
              <a:t>alertas</a:t>
            </a:r>
            <a:r>
              <a:rPr lang="en-US" sz="1400" dirty="0"/>
              <a:t>:</a:t>
            </a:r>
            <a:endParaRPr lang="en-US" sz="1400" dirty="0" smtClean="0"/>
          </a:p>
        </p:txBody>
      </p:sp>
      <p:pic>
        <p:nvPicPr>
          <p:cNvPr id="2050" name="Picture 2" descr="C:\Users\villacem\Documents\Roche\EPEO_project\MirthConceptKeynote\2017_MirthConnectWorkshop\publicRepo\MirthConnectWorkshop\Exercises\Chapter3\3_2_Configuracion_Alertas\ERROR_1_example\emailSetting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679" y="1844824"/>
            <a:ext cx="5381625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61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3.2 Configuración de Alertas.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68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Paso 3: </a:t>
            </a:r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nueva</a:t>
            </a:r>
            <a:r>
              <a:rPr lang="en-US" sz="1400" dirty="0" smtClean="0"/>
              <a:t> </a:t>
            </a:r>
            <a:r>
              <a:rPr lang="en-US" sz="1400" dirty="0" err="1" smtClean="0"/>
              <a:t>alerta</a:t>
            </a:r>
            <a:r>
              <a:rPr lang="en-US" sz="1400" dirty="0" smtClean="0"/>
              <a:t> y </a:t>
            </a:r>
            <a:r>
              <a:rPr lang="en-US" sz="1400" dirty="0" err="1" smtClean="0"/>
              <a:t>configurarla</a:t>
            </a:r>
            <a:r>
              <a:rPr lang="en-US" sz="1400" dirty="0" smtClean="0"/>
              <a:t>:</a:t>
            </a:r>
          </a:p>
        </p:txBody>
      </p:sp>
      <p:pic>
        <p:nvPicPr>
          <p:cNvPr id="3074" name="Picture 2" descr="C:\Users\villacem\Documents\Roche\EPEO_project\MirthConceptKeynote\2017_MirthConnectWorkshop\publicRepo\MirthConnectWorkshop\Exercises\Chapter3\3_2_Configuracion_Alertas\ERROR_1_example\alertMai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340768"/>
            <a:ext cx="390525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villacem\Documents\Roche\EPEO_project\MirthConceptKeynote\2017_MirthConnectWorkshop\publicRepo\MirthConnectWorkshop\Exercises\Chapter3\3_2_Configuracion_Alertas\ERROR_1_example\alertError_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376909"/>
            <a:ext cx="4904232" cy="382439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villacem\Documents\Roche\EPEO_project\MirthConceptKeynote\2017_MirthConnectWorkshop\publicRepo\MirthConnectWorkshop\Exercises\Chapter3\3_2_Configuracion_Alertas\ERROR_1_example\otherAction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278" y="3267241"/>
            <a:ext cx="2206085" cy="296180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46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3.2 Configuración de Alertas.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69</a:t>
            </a:fld>
            <a:endParaRPr lang="ko-KR" alt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649836" y="908720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algn="ctr" latinLnBrk="0">
              <a:buNone/>
            </a:pPr>
            <a:r>
              <a:rPr lang="en-US" sz="6600" b="1" dirty="0">
                <a:solidFill>
                  <a:prstClr val="black"/>
                </a:solidFill>
              </a:rPr>
              <a:t>DEMO</a:t>
            </a:r>
            <a:endParaRPr lang="en-US" sz="1400" dirty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7430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/>
              <a:t>1.1.1 Introducci</a:t>
            </a:r>
            <a:r>
              <a:rPr lang="es-ES" sz="3200" dirty="0" smtClean="0"/>
              <a:t>ón a Mirth Connect</a:t>
            </a:r>
            <a:endParaRPr lang="es-ES_tradnl" sz="3200" dirty="0"/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 </a:t>
            </a:r>
            <a:r>
              <a:rPr lang="es-ES_tradnl" sz="1400" dirty="0" smtClean="0"/>
              <a:t>es</a:t>
            </a:r>
            <a:r>
              <a:rPr lang="en-US" sz="1400" dirty="0" smtClean="0"/>
              <a:t> un motor de integraci</a:t>
            </a:r>
            <a:r>
              <a:rPr lang="es-ES" sz="1400" dirty="0" smtClean="0"/>
              <a:t>ón </a:t>
            </a:r>
            <a:r>
              <a:rPr lang="en-US" sz="1400" dirty="0" smtClean="0"/>
              <a:t>HL7 multiplataforma que </a:t>
            </a:r>
            <a:r>
              <a:rPr lang="en-US" sz="1400" dirty="0" err="1" smtClean="0"/>
              <a:t>permite</a:t>
            </a:r>
            <a:r>
              <a:rPr lang="en-US" sz="1400" dirty="0" smtClean="0"/>
              <a:t> el </a:t>
            </a:r>
            <a:r>
              <a:rPr lang="en-US" sz="1400" dirty="0" err="1" smtClean="0"/>
              <a:t>envío</a:t>
            </a:r>
            <a:r>
              <a:rPr lang="en-US" sz="1400" dirty="0" smtClean="0"/>
              <a:t> </a:t>
            </a:r>
            <a:r>
              <a:rPr lang="en-US" sz="1400" dirty="0" err="1" smtClean="0"/>
              <a:t>bidireccional</a:t>
            </a:r>
            <a:r>
              <a:rPr lang="en-US" sz="1400" dirty="0" smtClean="0"/>
              <a:t> de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HL7 entre </a:t>
            </a:r>
            <a:r>
              <a:rPr lang="en-US" sz="1400" dirty="0" err="1" smtClean="0"/>
              <a:t>sistemas</a:t>
            </a:r>
            <a:r>
              <a:rPr lang="en-US" sz="1400" dirty="0" smtClean="0"/>
              <a:t> y </a:t>
            </a:r>
            <a:r>
              <a:rPr lang="en-US" sz="1400" dirty="0" err="1" smtClean="0"/>
              <a:t>aplicaciones</a:t>
            </a:r>
            <a:r>
              <a:rPr lang="en-US" sz="1400" dirty="0" smtClean="0"/>
              <a:t> a </a:t>
            </a:r>
            <a:r>
              <a:rPr lang="en-US" sz="1400" dirty="0" err="1" smtClean="0"/>
              <a:t>través</a:t>
            </a:r>
            <a:r>
              <a:rPr lang="en-US" sz="1400" dirty="0" smtClean="0"/>
              <a:t> de </a:t>
            </a:r>
            <a:r>
              <a:rPr lang="en-US" sz="1400" dirty="0" err="1" smtClean="0"/>
              <a:t>varios</a:t>
            </a:r>
            <a:r>
              <a:rPr lang="en-US" sz="1400" dirty="0" smtClean="0"/>
              <a:t> </a:t>
            </a:r>
            <a:r>
              <a:rPr lang="en-US" sz="1400" dirty="0" err="1" smtClean="0"/>
              <a:t>transportes</a:t>
            </a:r>
            <a:r>
              <a:rPr lang="en-US" sz="1400" dirty="0" smtClean="0"/>
              <a:t> </a:t>
            </a:r>
            <a:r>
              <a:rPr lang="en-US" sz="1400" dirty="0" err="1" smtClean="0"/>
              <a:t>disponibles</a:t>
            </a:r>
            <a:r>
              <a:rPr lang="en-US" sz="1400" dirty="0" smtClean="0"/>
              <a:t>: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  <a:p>
            <a:pPr latinLnBrk="0"/>
            <a:r>
              <a:rPr lang="en-US" sz="1400" dirty="0" smtClean="0"/>
              <a:t>La </a:t>
            </a:r>
            <a:r>
              <a:rPr lang="en-US" sz="1400" dirty="0" err="1" smtClean="0"/>
              <a:t>versi</a:t>
            </a:r>
            <a:r>
              <a:rPr lang="es-ES" sz="1400" dirty="0" err="1" smtClean="0"/>
              <a:t>ón</a:t>
            </a:r>
            <a:r>
              <a:rPr lang="es-ES" sz="1400" dirty="0" smtClean="0"/>
              <a:t> open </a:t>
            </a:r>
            <a:r>
              <a:rPr lang="es-ES" sz="1400" dirty="0" err="1" smtClean="0"/>
              <a:t>source</a:t>
            </a:r>
            <a:r>
              <a:rPr lang="es-ES" sz="1400" dirty="0" smtClean="0"/>
              <a:t> puede ser usada </a:t>
            </a:r>
            <a:r>
              <a:rPr lang="en-US" sz="1400" dirty="0" err="1" smtClean="0"/>
              <a:t>bajo</a:t>
            </a:r>
            <a:r>
              <a:rPr lang="en-US" sz="1400" dirty="0" smtClean="0"/>
              <a:t> la </a:t>
            </a:r>
            <a:r>
              <a:rPr lang="en-US" sz="1400" dirty="0" err="1" smtClean="0"/>
              <a:t>licencia</a:t>
            </a:r>
            <a:r>
              <a:rPr lang="en-US" sz="1400" dirty="0" smtClean="0"/>
              <a:t> Mozilla Public License (MPL) 1.1.</a:t>
            </a:r>
          </a:p>
          <a:p>
            <a:pPr latinLnBrk="0"/>
            <a:r>
              <a:rPr lang="en-US" sz="1400" dirty="0" err="1" smtClean="0"/>
              <a:t>Esta</a:t>
            </a:r>
            <a:r>
              <a:rPr lang="en-US" sz="1400" dirty="0" smtClean="0"/>
              <a:t> </a:t>
            </a:r>
            <a:r>
              <a:rPr lang="en-US" sz="1400" dirty="0" err="1" smtClean="0"/>
              <a:t>versi</a:t>
            </a:r>
            <a:r>
              <a:rPr lang="es-ES" sz="1400" dirty="0" err="1" smtClean="0"/>
              <a:t>ón</a:t>
            </a:r>
            <a:r>
              <a:rPr lang="es-ES" sz="1400" dirty="0" smtClean="0"/>
              <a:t> open </a:t>
            </a:r>
            <a:r>
              <a:rPr lang="es-ES" sz="1400" dirty="0" err="1" smtClean="0"/>
              <a:t>source</a:t>
            </a:r>
            <a:r>
              <a:rPr lang="es-ES" sz="1400" dirty="0" smtClean="0"/>
              <a:t> tiene una limitada serie de funcionalidades.</a:t>
            </a:r>
            <a:endParaRPr lang="en-US" sz="1400" dirty="0" smtClean="0"/>
          </a:p>
          <a:p>
            <a:pPr latinLnBrk="0"/>
            <a:r>
              <a:rPr lang="en-US" sz="1400" dirty="0" smtClean="0"/>
              <a:t>Mirth Corporation </a:t>
            </a:r>
            <a:r>
              <a:rPr lang="en-US" sz="1400" dirty="0" err="1" smtClean="0"/>
              <a:t>desarroll</a:t>
            </a:r>
            <a:r>
              <a:rPr lang="es-ES" sz="1400" dirty="0" err="1" smtClean="0"/>
              <a:t>ó</a:t>
            </a:r>
            <a:r>
              <a:rPr lang="es-ES" sz="1400" dirty="0" smtClean="0"/>
              <a:t> una serie de servicios entorno a Mirth Connect y amplió el rango de funcionalidad al nivel Enterprise sólo para subscriptores.</a:t>
            </a:r>
          </a:p>
          <a:p>
            <a:pPr latinLnBrk="0"/>
            <a:r>
              <a:rPr lang="es-ES" sz="1400" dirty="0" smtClean="0"/>
              <a:t>Mirth </a:t>
            </a:r>
            <a:r>
              <a:rPr lang="es-ES" sz="1400" dirty="0" err="1" smtClean="0"/>
              <a:t>Corporation</a:t>
            </a:r>
            <a:r>
              <a:rPr lang="es-ES" sz="1400" dirty="0" smtClean="0"/>
              <a:t> fue adquirida por un grupo empresarial en 2013, siendo ahora comercializada la versión Enterprise y todos sus servicios por </a:t>
            </a:r>
            <a:r>
              <a:rPr lang="es-ES" sz="1400" dirty="0" err="1" smtClean="0"/>
              <a:t>NextGen</a:t>
            </a:r>
            <a:r>
              <a:rPr lang="es-ES" sz="1400" dirty="0" smtClean="0"/>
              <a:t> </a:t>
            </a:r>
            <a:r>
              <a:rPr lang="es-ES" sz="1400" dirty="0" err="1" smtClean="0"/>
              <a:t>Healthcare</a:t>
            </a:r>
            <a:r>
              <a:rPr lang="es-ES" sz="1400" dirty="0" smtClean="0"/>
              <a:t>:</a:t>
            </a:r>
            <a:endParaRPr lang="en-US" sz="1000" dirty="0" smtClean="0"/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4177584"/>
            <a:ext cx="4912406" cy="250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57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3.3 Monitorización.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70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Dashboard</a:t>
            </a:r>
            <a:endParaRPr lang="en-US" sz="1400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429" y="1966021"/>
            <a:ext cx="7386524" cy="3507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082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3.3 Monitorización.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71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Channel detail</a:t>
            </a:r>
            <a:endParaRPr lang="en-US" sz="14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568" y="1883559"/>
            <a:ext cx="7539136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087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3.3 Monitorización.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72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908720"/>
            <a:ext cx="7391991" cy="562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Events</a:t>
            </a:r>
            <a:endParaRPr lang="en-US" sz="14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150" y="2285421"/>
            <a:ext cx="7318683" cy="3300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157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3.3 Monitorización.</a:t>
            </a:r>
            <a:endParaRPr lang="es-ES_tradnl" sz="3200" dirty="0"/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73</a:t>
            </a:fld>
            <a:endParaRPr lang="ko-KR" alt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649836" y="908720"/>
            <a:ext cx="7391991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 smtClean="0"/>
          </a:p>
          <a:p>
            <a:pPr marL="0" indent="0" latinLnBrk="0">
              <a:buNone/>
            </a:pPr>
            <a:endParaRPr lang="en-US" sz="1400" b="1" dirty="0"/>
          </a:p>
          <a:p>
            <a:pPr marL="0" indent="0" algn="ctr" latinLnBrk="0">
              <a:buNone/>
            </a:pPr>
            <a:r>
              <a:rPr lang="en-US" sz="6600" b="1" dirty="0">
                <a:solidFill>
                  <a:prstClr val="black"/>
                </a:solidFill>
              </a:rPr>
              <a:t>DEMO</a:t>
            </a:r>
            <a:endParaRPr lang="en-US" sz="1400" dirty="0"/>
          </a:p>
          <a:p>
            <a:pPr marL="0" indent="0" latinLnBrk="0">
              <a:buNone/>
            </a:pPr>
            <a:endParaRPr lang="en-US" sz="1400" dirty="0"/>
          </a:p>
          <a:p>
            <a:pPr marL="0" indent="0" latinLnBrk="0">
              <a:buNone/>
            </a:pPr>
            <a:endParaRPr lang="en-US" sz="1400" dirty="0" smtClean="0"/>
          </a:p>
          <a:p>
            <a:pPr marL="0" indent="0" latinLnBrk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0411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3.4 Actuaciones automatizadas.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74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409431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4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. FHIR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en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 Mirth Connect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75</a:t>
            </a:fld>
            <a:endParaRPr lang="ko-KR" altLang="en-US"/>
          </a:p>
        </p:txBody>
      </p:sp>
      <p:pic>
        <p:nvPicPr>
          <p:cNvPr id="2050" name="Picture 2" descr="C:\Users\villacem\Documents\Roche\EPEO_project\MirthConceptKeynote\2017_MirthConnectWorkshop\doc\FHIR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988840"/>
            <a:ext cx="5832648" cy="346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49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/>
              <a:t>4.1 </a:t>
            </a:r>
            <a:r>
              <a:rPr lang="es-ES_tradnl" sz="3200" dirty="0"/>
              <a:t>Introducción y conceptos básicos.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76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426402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4.2 Conectores FHIR.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77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07010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4.3 Instalación y configuración.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78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4528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5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.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Casos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 </a:t>
            </a:r>
            <a:r>
              <a:rPr lang="en-US" altLang="ko-KR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Arial Unicode MS" pitchFamily="50" charset="-127"/>
              </a:rPr>
              <a:t>prácticos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79</a:t>
            </a:fld>
            <a:endParaRPr lang="ko-KR" altLang="en-US"/>
          </a:p>
        </p:txBody>
      </p:sp>
      <p:pic>
        <p:nvPicPr>
          <p:cNvPr id="1026" name="Picture 2" descr="C:\Users\villacem\Documents\Roche\EPEO_project\MirthConceptKeynote\2017_MirthConnectWorkshop\doc\post-it_work-on-it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556792"/>
            <a:ext cx="4326695" cy="435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49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1.1.1 </a:t>
            </a:r>
            <a:r>
              <a:rPr lang="es-ES_tradnl" sz="3200" dirty="0" err="1">
                <a:solidFill>
                  <a:prstClr val="black"/>
                </a:solidFill>
              </a:rPr>
              <a:t>Introducci</a:t>
            </a:r>
            <a:r>
              <a:rPr lang="es-ES" sz="3200" dirty="0" err="1">
                <a:solidFill>
                  <a:prstClr val="black"/>
                </a:solidFill>
              </a:rPr>
              <a:t>ón</a:t>
            </a:r>
            <a:r>
              <a:rPr lang="es-ES" sz="3200" dirty="0">
                <a:solidFill>
                  <a:prstClr val="black"/>
                </a:solidFill>
              </a:rPr>
              <a:t> a Mirth Connect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Connect:</a:t>
            </a:r>
          </a:p>
          <a:p>
            <a:pPr marL="0" indent="0" latinLnBrk="0">
              <a:buFont typeface="Arial" pitchFamily="34" charset="0"/>
              <a:buNone/>
            </a:pPr>
            <a:endParaRPr lang="en-US" sz="1400" dirty="0" smtClean="0"/>
          </a:p>
          <a:p>
            <a:pPr latinLnBrk="0"/>
            <a:r>
              <a:rPr lang="en-US" sz="1400" dirty="0" err="1" smtClean="0"/>
              <a:t>Utiliza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arquitectura</a:t>
            </a:r>
            <a:r>
              <a:rPr lang="en-US" sz="1400" dirty="0" smtClean="0"/>
              <a:t> </a:t>
            </a:r>
            <a:r>
              <a:rPr lang="en-US" sz="1400" dirty="0" err="1" smtClean="0"/>
              <a:t>basada</a:t>
            </a:r>
            <a:r>
              <a:rPr lang="en-US" sz="1400" dirty="0" smtClean="0"/>
              <a:t> en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para </a:t>
            </a:r>
            <a:r>
              <a:rPr lang="en-US" sz="1400" dirty="0" err="1" smtClean="0"/>
              <a:t>conectar</a:t>
            </a:r>
            <a:r>
              <a:rPr lang="en-US" sz="1400" dirty="0" smtClean="0"/>
              <a:t> </a:t>
            </a:r>
            <a:r>
              <a:rPr lang="en-US" sz="1400" dirty="0" err="1" smtClean="0"/>
              <a:t>sistemas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err="1" smtClean="0"/>
              <a:t>Inspirado</a:t>
            </a:r>
            <a:r>
              <a:rPr lang="en-US" sz="1400" dirty="0" smtClean="0"/>
              <a:t> (</a:t>
            </a:r>
            <a:r>
              <a:rPr lang="en-US" sz="1400" dirty="0" err="1" smtClean="0"/>
              <a:t>como</a:t>
            </a:r>
            <a:r>
              <a:rPr lang="en-US" sz="1400" dirty="0" smtClean="0"/>
              <a:t> </a:t>
            </a:r>
            <a:r>
              <a:rPr lang="en-US" sz="1400" dirty="0" err="1" smtClean="0"/>
              <a:t>muchas</a:t>
            </a:r>
            <a:r>
              <a:rPr lang="en-US" sz="1400" dirty="0" smtClean="0"/>
              <a:t> </a:t>
            </a:r>
            <a:r>
              <a:rPr lang="en-US" sz="1400" dirty="0" err="1" smtClean="0"/>
              <a:t>otras</a:t>
            </a:r>
            <a:r>
              <a:rPr lang="en-US" sz="1400" dirty="0" smtClean="0"/>
              <a:t> </a:t>
            </a:r>
            <a:r>
              <a:rPr lang="en-US" sz="1400" dirty="0" err="1" smtClean="0"/>
              <a:t>tecnolog</a:t>
            </a:r>
            <a:r>
              <a:rPr lang="es-ES" sz="1400" dirty="0" err="1" smtClean="0"/>
              <a:t>ías</a:t>
            </a:r>
            <a:r>
              <a:rPr lang="es-ES" sz="1400" dirty="0" smtClean="0"/>
              <a:t> de integración</a:t>
            </a:r>
            <a:r>
              <a:rPr lang="en-US" sz="1400" dirty="0" smtClean="0"/>
              <a:t>) en el </a:t>
            </a:r>
            <a:r>
              <a:rPr lang="en-US" sz="1400" dirty="0" err="1" smtClean="0"/>
              <a:t>libro</a:t>
            </a:r>
            <a:r>
              <a:rPr lang="en-US" sz="1400" dirty="0" smtClean="0"/>
              <a:t> “</a:t>
            </a:r>
            <a:r>
              <a:rPr lang="en-US" sz="1400" dirty="0"/>
              <a:t>Enterprise Integration Patterns”: </a:t>
            </a:r>
            <a:r>
              <a:rPr lang="en-US" sz="1400" dirty="0">
                <a:hlinkClick r:id="rId3"/>
              </a:rPr>
              <a:t>http://</a:t>
            </a:r>
            <a:r>
              <a:rPr lang="en-US" sz="1400" dirty="0" smtClean="0">
                <a:hlinkClick r:id="rId3"/>
              </a:rPr>
              <a:t>www.enterpriseintegrationpatterns.com</a:t>
            </a:r>
            <a:r>
              <a:rPr lang="en-US" sz="1400" dirty="0" smtClean="0"/>
              <a:t> </a:t>
            </a:r>
          </a:p>
          <a:p>
            <a:pPr latinLnBrk="0"/>
            <a:r>
              <a:rPr lang="en-US" sz="1400" dirty="0" err="1" smtClean="0"/>
              <a:t>Permite</a:t>
            </a:r>
            <a:r>
              <a:rPr lang="en-US" sz="1400" dirty="0" smtClean="0"/>
              <a:t> </a:t>
            </a:r>
            <a:r>
              <a:rPr lang="en-US" sz="1400" dirty="0" err="1" smtClean="0"/>
              <a:t>que</a:t>
            </a:r>
            <a:r>
              <a:rPr lang="en-US" sz="1400" dirty="0" smtClean="0"/>
              <a:t> los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</a:t>
            </a:r>
            <a:r>
              <a:rPr lang="en-US" sz="1400" dirty="0" err="1" smtClean="0"/>
              <a:t>sean</a:t>
            </a:r>
            <a:r>
              <a:rPr lang="en-US" sz="1400" dirty="0" smtClean="0"/>
              <a:t> </a:t>
            </a:r>
            <a:r>
              <a:rPr lang="en-US" sz="1400" dirty="0" err="1" smtClean="0"/>
              <a:t>filtrados</a:t>
            </a:r>
            <a:r>
              <a:rPr lang="en-US" sz="1400" dirty="0" smtClean="0"/>
              <a:t>, </a:t>
            </a:r>
            <a:r>
              <a:rPr lang="en-US" sz="1400" dirty="0" err="1" smtClean="0"/>
              <a:t>transformados</a:t>
            </a:r>
            <a:r>
              <a:rPr lang="en-US" sz="1400" dirty="0" smtClean="0"/>
              <a:t> y </a:t>
            </a:r>
            <a:r>
              <a:rPr lang="en-US" sz="1400" dirty="0" err="1" smtClean="0"/>
              <a:t>enrutados</a:t>
            </a:r>
            <a:r>
              <a:rPr lang="en-US" sz="1400" dirty="0" smtClean="0"/>
              <a:t> en </a:t>
            </a:r>
            <a:r>
              <a:rPr lang="en-US" sz="1400" dirty="0" err="1" smtClean="0"/>
              <a:t>función</a:t>
            </a:r>
            <a:r>
              <a:rPr lang="en-US" sz="1400" dirty="0" smtClean="0"/>
              <a:t> de </a:t>
            </a:r>
            <a:r>
              <a:rPr lang="en-US" sz="1400" dirty="0" err="1" smtClean="0"/>
              <a:t>las</a:t>
            </a:r>
            <a:r>
              <a:rPr lang="en-US" sz="1400" dirty="0" smtClean="0"/>
              <a:t> </a:t>
            </a:r>
            <a:r>
              <a:rPr lang="en-US" sz="1400" dirty="0" err="1" smtClean="0"/>
              <a:t>reglas</a:t>
            </a:r>
            <a:r>
              <a:rPr lang="en-US" sz="1400" dirty="0" smtClean="0"/>
              <a:t> </a:t>
            </a:r>
            <a:r>
              <a:rPr lang="en-US" sz="1400" dirty="0" err="1" smtClean="0"/>
              <a:t>definidas</a:t>
            </a:r>
            <a:r>
              <a:rPr lang="en-US" sz="1400" dirty="0" smtClean="0"/>
              <a:t> </a:t>
            </a:r>
            <a:r>
              <a:rPr lang="en-US" sz="1400" dirty="0" err="1" smtClean="0"/>
              <a:t>por</a:t>
            </a:r>
            <a:r>
              <a:rPr lang="en-US" sz="1400" dirty="0" smtClean="0"/>
              <a:t> el </a:t>
            </a:r>
            <a:r>
              <a:rPr lang="en-US" sz="1400" dirty="0" err="1" smtClean="0"/>
              <a:t>usuario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smtClean="0"/>
              <a:t>Los </a:t>
            </a:r>
            <a:r>
              <a:rPr lang="en-US" sz="1400" dirty="0" err="1" smtClean="0"/>
              <a:t>canales</a:t>
            </a:r>
            <a:r>
              <a:rPr lang="en-US" sz="1400" dirty="0" smtClean="0"/>
              <a:t> </a:t>
            </a:r>
            <a:r>
              <a:rPr lang="en-US" sz="1400" dirty="0" err="1" smtClean="0"/>
              <a:t>consisten</a:t>
            </a:r>
            <a:r>
              <a:rPr lang="en-US" sz="1400" dirty="0" smtClean="0"/>
              <a:t> en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(</a:t>
            </a:r>
            <a:r>
              <a:rPr lang="en-US" sz="1400" dirty="0" err="1" smtClean="0"/>
              <a:t>entrantes</a:t>
            </a:r>
            <a:r>
              <a:rPr lang="en-US" sz="1400" dirty="0" smtClean="0"/>
              <a:t> y </a:t>
            </a:r>
            <a:r>
              <a:rPr lang="en-US" sz="1400" dirty="0" err="1" smtClean="0"/>
              <a:t>salientes</a:t>
            </a:r>
            <a:r>
              <a:rPr lang="en-US" sz="1400" dirty="0" smtClean="0"/>
              <a:t>), </a:t>
            </a:r>
            <a:r>
              <a:rPr lang="en-US" sz="1400" dirty="0" err="1" smtClean="0"/>
              <a:t>filtros</a:t>
            </a:r>
            <a:r>
              <a:rPr lang="en-US" sz="1400" dirty="0" smtClean="0"/>
              <a:t> y </a:t>
            </a:r>
            <a:r>
              <a:rPr lang="en-US" sz="1400" dirty="0" err="1" smtClean="0"/>
              <a:t>transformadores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smtClean="0"/>
              <a:t>Se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</a:t>
            </a:r>
            <a:r>
              <a:rPr lang="en-US" sz="1400" dirty="0" err="1" smtClean="0"/>
              <a:t>asociar</a:t>
            </a:r>
            <a:r>
              <a:rPr lang="en-US" sz="1400" dirty="0" smtClean="0"/>
              <a:t> </a:t>
            </a:r>
            <a:r>
              <a:rPr lang="en-US" sz="1400" dirty="0" err="1" smtClean="0"/>
              <a:t>múltiples</a:t>
            </a:r>
            <a:r>
              <a:rPr lang="en-US" sz="1400" dirty="0" smtClean="0"/>
              <a:t> </a:t>
            </a:r>
            <a:r>
              <a:rPr lang="en-US" sz="1400" dirty="0" err="1" smtClean="0"/>
              <a:t>filtros</a:t>
            </a:r>
            <a:r>
              <a:rPr lang="en-US" sz="1400" dirty="0" smtClean="0"/>
              <a:t> y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cadena</a:t>
            </a:r>
            <a:r>
              <a:rPr lang="en-US" sz="1400" dirty="0" smtClean="0"/>
              <a:t> de </a:t>
            </a:r>
            <a:r>
              <a:rPr lang="en-US" sz="1400" dirty="0" err="1" smtClean="0"/>
              <a:t>transformadores</a:t>
            </a:r>
            <a:r>
              <a:rPr lang="en-US" sz="1400" dirty="0" smtClean="0"/>
              <a:t> a un canal.</a:t>
            </a:r>
          </a:p>
          <a:p>
            <a:pPr latinLnBrk="0"/>
            <a:r>
              <a:rPr lang="en-US" sz="1400" dirty="0" smtClean="0"/>
              <a:t>Los </a:t>
            </a:r>
            <a:r>
              <a:rPr lang="en-US" sz="1400" dirty="0" err="1" smtClean="0"/>
              <a:t>extremos</a:t>
            </a:r>
            <a:r>
              <a:rPr lang="en-US" sz="1400" dirty="0" smtClean="0"/>
              <a:t> se </a:t>
            </a:r>
            <a:r>
              <a:rPr lang="en-US" sz="1400" dirty="0" err="1" smtClean="0"/>
              <a:t>utilizan</a:t>
            </a:r>
            <a:r>
              <a:rPr lang="en-US" sz="1400" dirty="0" smtClean="0"/>
              <a:t> para </a:t>
            </a:r>
            <a:r>
              <a:rPr lang="en-US" sz="1400" dirty="0" err="1" smtClean="0"/>
              <a:t>configurar</a:t>
            </a:r>
            <a:r>
              <a:rPr lang="en-US" sz="1400" dirty="0" smtClean="0"/>
              <a:t> </a:t>
            </a:r>
            <a:r>
              <a:rPr lang="en-US" sz="1400" dirty="0" err="1" smtClean="0"/>
              <a:t>las</a:t>
            </a:r>
            <a:r>
              <a:rPr lang="en-US" sz="1400" dirty="0" smtClean="0"/>
              <a:t> </a:t>
            </a:r>
            <a:r>
              <a:rPr lang="en-US" sz="1400" dirty="0" err="1" smtClean="0"/>
              <a:t>conexiones</a:t>
            </a:r>
            <a:r>
              <a:rPr lang="en-US" sz="1400" dirty="0" smtClean="0"/>
              <a:t> y </a:t>
            </a:r>
            <a:r>
              <a:rPr lang="en-US" sz="1400" dirty="0" err="1" smtClean="0"/>
              <a:t>sus</a:t>
            </a:r>
            <a:r>
              <a:rPr lang="en-US" sz="1400" dirty="0" smtClean="0"/>
              <a:t> </a:t>
            </a:r>
            <a:r>
              <a:rPr lang="en-US" sz="1400" dirty="0" err="1" smtClean="0"/>
              <a:t>detalles</a:t>
            </a:r>
            <a:r>
              <a:rPr lang="en-US" sz="1400" dirty="0" smtClean="0"/>
              <a:t> de </a:t>
            </a:r>
            <a:r>
              <a:rPr lang="en-US" sz="1400" dirty="0" err="1" smtClean="0"/>
              <a:t>protocolo</a:t>
            </a:r>
            <a:r>
              <a:rPr lang="en-US" sz="1400" dirty="0" smtClean="0"/>
              <a:t>:</a:t>
            </a:r>
          </a:p>
          <a:p>
            <a:pPr lvl="1" latinLnBrk="0"/>
            <a:r>
              <a:rPr lang="en-US" sz="1400" dirty="0" smtClean="0"/>
              <a:t>Los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de </a:t>
            </a:r>
            <a:r>
              <a:rPr lang="en-US" sz="1400" dirty="0" err="1" smtClean="0"/>
              <a:t>origen</a:t>
            </a:r>
            <a:r>
              <a:rPr lang="en-US" sz="1400" dirty="0" smtClean="0"/>
              <a:t> se </a:t>
            </a:r>
            <a:r>
              <a:rPr lang="en-US" sz="1400" dirty="0" err="1" smtClean="0"/>
              <a:t>utilizan</a:t>
            </a:r>
            <a:r>
              <a:rPr lang="en-US" sz="1400" dirty="0" smtClean="0"/>
              <a:t> para </a:t>
            </a:r>
            <a:r>
              <a:rPr lang="en-US" sz="1400" dirty="0" err="1" smtClean="0"/>
              <a:t>designar</a:t>
            </a:r>
            <a:r>
              <a:rPr lang="en-US" sz="1400" dirty="0" smtClean="0"/>
              <a:t> el </a:t>
            </a:r>
            <a:r>
              <a:rPr lang="en-US" sz="1400" dirty="0" err="1" smtClean="0"/>
              <a:t>tipo</a:t>
            </a:r>
            <a:r>
              <a:rPr lang="en-US" sz="1400" dirty="0" smtClean="0"/>
              <a:t> de </a:t>
            </a:r>
            <a:r>
              <a:rPr lang="en-US" sz="1400" dirty="0" err="1" smtClean="0"/>
              <a:t>oyente</a:t>
            </a:r>
            <a:r>
              <a:rPr lang="en-US" sz="1400" dirty="0" smtClean="0"/>
              <a:t> </a:t>
            </a:r>
            <a:r>
              <a:rPr lang="en-US" sz="1400" dirty="0" err="1" smtClean="0"/>
              <a:t>que</a:t>
            </a:r>
            <a:r>
              <a:rPr lang="en-US" sz="1400" dirty="0" smtClean="0"/>
              <a:t> se </a:t>
            </a:r>
            <a:r>
              <a:rPr lang="en-US" sz="1400" dirty="0" err="1" smtClean="0"/>
              <a:t>utiliza</a:t>
            </a:r>
            <a:r>
              <a:rPr lang="en-US" sz="1400" dirty="0" smtClean="0"/>
              <a:t> para los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</a:t>
            </a:r>
            <a:r>
              <a:rPr lang="en-US" sz="1400" dirty="0" err="1" smtClean="0"/>
              <a:t>entrantes</a:t>
            </a:r>
            <a:r>
              <a:rPr lang="en-US" sz="1400" dirty="0" smtClean="0"/>
              <a:t>, </a:t>
            </a:r>
            <a:r>
              <a:rPr lang="en-US" sz="1400" dirty="0" err="1" smtClean="0"/>
              <a:t>como</a:t>
            </a:r>
            <a:r>
              <a:rPr lang="en-US" sz="1400" dirty="0" smtClean="0"/>
              <a:t> TCP / IP o un </a:t>
            </a:r>
            <a:r>
              <a:rPr lang="en-US" sz="1400" dirty="0" err="1" smtClean="0"/>
              <a:t>servicio</a:t>
            </a:r>
            <a:r>
              <a:rPr lang="en-US" sz="1400" dirty="0" smtClean="0"/>
              <a:t> web.</a:t>
            </a:r>
          </a:p>
          <a:p>
            <a:pPr lvl="1" latinLnBrk="0"/>
            <a:r>
              <a:rPr lang="en-US" sz="1400" dirty="0" smtClean="0"/>
              <a:t>Los </a:t>
            </a:r>
            <a:r>
              <a:rPr lang="en-US" sz="1400" dirty="0" err="1" smtClean="0"/>
              <a:t>conectores</a:t>
            </a:r>
            <a:r>
              <a:rPr lang="en-US" sz="1400" dirty="0" smtClean="0"/>
              <a:t> de </a:t>
            </a:r>
            <a:r>
              <a:rPr lang="en-US" sz="1400" dirty="0" err="1" smtClean="0"/>
              <a:t>destino</a:t>
            </a:r>
            <a:r>
              <a:rPr lang="en-US" sz="1400" dirty="0" smtClean="0"/>
              <a:t> se </a:t>
            </a:r>
            <a:r>
              <a:rPr lang="en-US" sz="1400" dirty="0" err="1" smtClean="0"/>
              <a:t>utilizan</a:t>
            </a:r>
            <a:r>
              <a:rPr lang="en-US" sz="1400" dirty="0" smtClean="0"/>
              <a:t> para </a:t>
            </a:r>
            <a:r>
              <a:rPr lang="en-US" sz="1400" dirty="0" err="1" smtClean="0"/>
              <a:t>designar</a:t>
            </a:r>
            <a:r>
              <a:rPr lang="en-US" sz="1400" dirty="0" smtClean="0"/>
              <a:t> el </a:t>
            </a:r>
            <a:r>
              <a:rPr lang="en-US" sz="1400" dirty="0" err="1" smtClean="0"/>
              <a:t>destino</a:t>
            </a:r>
            <a:r>
              <a:rPr lang="en-US" sz="1400" dirty="0" smtClean="0"/>
              <a:t> de los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</a:t>
            </a:r>
            <a:r>
              <a:rPr lang="en-US" sz="1400" dirty="0" err="1" smtClean="0"/>
              <a:t>salientes</a:t>
            </a:r>
            <a:r>
              <a:rPr lang="en-US" sz="1400" dirty="0" smtClean="0"/>
              <a:t>, </a:t>
            </a:r>
            <a:r>
              <a:rPr lang="en-US" sz="1400" dirty="0" err="1" smtClean="0"/>
              <a:t>como</a:t>
            </a:r>
            <a:r>
              <a:rPr lang="en-US" sz="1400" dirty="0" smtClean="0"/>
              <a:t> un </a:t>
            </a:r>
            <a:r>
              <a:rPr lang="en-US" sz="1400" dirty="0" err="1" smtClean="0"/>
              <a:t>servidor</a:t>
            </a:r>
            <a:r>
              <a:rPr lang="en-US" sz="1400" dirty="0" smtClean="0"/>
              <a:t> de </a:t>
            </a:r>
            <a:r>
              <a:rPr lang="en-US" sz="1400" dirty="0" err="1" smtClean="0"/>
              <a:t>aplicaciones</a:t>
            </a:r>
            <a:r>
              <a:rPr lang="en-US" sz="1400" dirty="0" smtClean="0"/>
              <a:t>, </a:t>
            </a:r>
            <a:r>
              <a:rPr lang="en-US" sz="1400" dirty="0" err="1" smtClean="0"/>
              <a:t>una</a:t>
            </a:r>
            <a:r>
              <a:rPr lang="en-US" sz="1400" dirty="0" smtClean="0"/>
              <a:t> cola JMS o </a:t>
            </a:r>
            <a:r>
              <a:rPr lang="en-US" sz="1400" dirty="0" err="1" smtClean="0"/>
              <a:t>una</a:t>
            </a:r>
            <a:r>
              <a:rPr lang="en-US" sz="1400" dirty="0" smtClean="0"/>
              <a:t> base de </a:t>
            </a:r>
            <a:r>
              <a:rPr lang="en-US" sz="1400" dirty="0" err="1" smtClean="0"/>
              <a:t>datos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err="1" smtClean="0"/>
              <a:t>Todos</a:t>
            </a:r>
            <a:r>
              <a:rPr lang="en-US" sz="1400" dirty="0" smtClean="0"/>
              <a:t> los </a:t>
            </a:r>
            <a:r>
              <a:rPr lang="en-US" sz="1400" dirty="0" err="1" smtClean="0"/>
              <a:t>mensajes</a:t>
            </a:r>
            <a:r>
              <a:rPr lang="en-US" sz="1400" dirty="0" smtClean="0"/>
              <a:t> y </a:t>
            </a:r>
            <a:r>
              <a:rPr lang="en-US" sz="1400" dirty="0" err="1" smtClean="0"/>
              <a:t>transacciones</a:t>
            </a:r>
            <a:r>
              <a:rPr lang="en-US" sz="1400" dirty="0" smtClean="0"/>
              <a:t> se </a:t>
            </a:r>
            <a:r>
              <a:rPr lang="en-US" sz="1400" dirty="0" err="1" smtClean="0"/>
              <a:t>registran</a:t>
            </a:r>
            <a:r>
              <a:rPr lang="en-US" sz="1400" dirty="0" smtClean="0"/>
              <a:t> </a:t>
            </a:r>
            <a:r>
              <a:rPr lang="en-US" sz="1400" dirty="0" err="1" smtClean="0"/>
              <a:t>opcionalmente</a:t>
            </a:r>
            <a:r>
              <a:rPr lang="en-US" sz="1400" dirty="0" smtClean="0"/>
              <a:t> en </a:t>
            </a:r>
            <a:r>
              <a:rPr lang="en-US" sz="1400" dirty="0" err="1" smtClean="0"/>
              <a:t>una</a:t>
            </a:r>
            <a:r>
              <a:rPr lang="en-US" sz="1400" dirty="0" smtClean="0"/>
              <a:t> base de </a:t>
            </a:r>
            <a:r>
              <a:rPr lang="en-US" sz="1400" dirty="0" err="1" smtClean="0"/>
              <a:t>datos</a:t>
            </a:r>
            <a:r>
              <a:rPr lang="en-US" sz="1400" dirty="0" smtClean="0"/>
              <a:t> </a:t>
            </a:r>
            <a:r>
              <a:rPr lang="en-US" sz="1400" dirty="0" err="1" smtClean="0"/>
              <a:t>interna</a:t>
            </a:r>
            <a:r>
              <a:rPr lang="en-US" sz="1400" dirty="0" smtClean="0"/>
              <a:t>.</a:t>
            </a:r>
          </a:p>
          <a:p>
            <a:pPr latinLnBrk="0"/>
            <a:r>
              <a:rPr lang="en-US" sz="1400" dirty="0" smtClean="0"/>
              <a:t>Mirth Connect </a:t>
            </a:r>
            <a:r>
              <a:rPr lang="en-US" sz="1400" dirty="0" err="1" smtClean="0"/>
              <a:t>también</a:t>
            </a:r>
            <a:r>
              <a:rPr lang="en-US" sz="1400" dirty="0" smtClean="0"/>
              <a:t> </a:t>
            </a:r>
            <a:r>
              <a:rPr lang="en-US" sz="1400" dirty="0" err="1" smtClean="0"/>
              <a:t>puede</a:t>
            </a:r>
            <a:r>
              <a:rPr lang="en-US" sz="1400" dirty="0" smtClean="0"/>
              <a:t> </a:t>
            </a:r>
            <a:r>
              <a:rPr lang="en-US" sz="1400" dirty="0" err="1" smtClean="0"/>
              <a:t>configurarse</a:t>
            </a:r>
            <a:r>
              <a:rPr lang="en-US" sz="1400" dirty="0" smtClean="0"/>
              <a:t> para </a:t>
            </a:r>
            <a:r>
              <a:rPr lang="en-US" sz="1400" dirty="0" err="1" smtClean="0"/>
              <a:t>generar</a:t>
            </a:r>
            <a:r>
              <a:rPr lang="en-US" sz="1400" dirty="0" smtClean="0"/>
              <a:t> </a:t>
            </a:r>
            <a:r>
              <a:rPr lang="en-US" sz="1400" dirty="0" err="1" smtClean="0"/>
              <a:t>automáticamente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respuesta</a:t>
            </a:r>
            <a:r>
              <a:rPr lang="en-US" sz="1400" dirty="0" smtClean="0"/>
              <a:t> de </a:t>
            </a:r>
            <a:r>
              <a:rPr lang="en-US" sz="1400" dirty="0" err="1" smtClean="0"/>
              <a:t>acuse</a:t>
            </a:r>
            <a:r>
              <a:rPr lang="en-US" sz="1400" dirty="0" smtClean="0"/>
              <a:t> de </a:t>
            </a:r>
            <a:r>
              <a:rPr lang="en-US" sz="1400" dirty="0" err="1" smtClean="0"/>
              <a:t>recibo</a:t>
            </a:r>
            <a:r>
              <a:rPr lang="en-US" sz="1400" dirty="0" smtClean="0"/>
              <a:t> HL7 (ACK).</a:t>
            </a:r>
          </a:p>
        </p:txBody>
      </p:sp>
    </p:spTree>
    <p:extLst>
      <p:ext uri="{BB962C8B-B14F-4D97-AF65-F5344CB8AC3E}">
        <p14:creationId xmlns:p14="http://schemas.microsoft.com/office/powerpoint/2010/main" val="191905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/>
              <a:t>5.1.1 </a:t>
            </a:r>
            <a:r>
              <a:rPr lang="es-ES_tradnl" sz="3200" dirty="0"/>
              <a:t>Configuración.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80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73288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/>
              <a:t>5.1.2 </a:t>
            </a:r>
            <a:r>
              <a:rPr lang="es-ES_tradnl" sz="3200" dirty="0"/>
              <a:t>Automatismos.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81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27071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 smtClean="0"/>
              <a:t>5.1.3 Errores.</a:t>
            </a:r>
            <a:endParaRPr lang="es-ES_tradnl" sz="3200" dirty="0"/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82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448996"/>
            <a:ext cx="7391991" cy="508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Mirth Connect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27071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5.2 Ejemplos de integraciones.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83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052736"/>
            <a:ext cx="7391991" cy="547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5.2.1: LAB.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58601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5.2 Ejemplos de integraciones.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84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052736"/>
            <a:ext cx="7391991" cy="547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5.2.2: RX (DICOM).</a:t>
            </a:r>
            <a:endParaRPr lang="en-US" sz="14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432" y="1445898"/>
            <a:ext cx="6820120" cy="4691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032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5.2 Ejemplos de integraciones.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85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052736"/>
            <a:ext cx="7391991" cy="547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5.2.2: RX (DICOM).</a:t>
            </a:r>
            <a:endParaRPr lang="en-US" sz="14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565611"/>
            <a:ext cx="4201940" cy="4954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707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5.2 Ejemplos de integraciones.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86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052736"/>
            <a:ext cx="7391991" cy="547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5.2.2: RX (DICOM).</a:t>
            </a:r>
            <a:endParaRPr lang="en-US" sz="14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560" y="1406122"/>
            <a:ext cx="4545154" cy="4953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60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5.2 Ejemplos de integraciones.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87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052736"/>
            <a:ext cx="7391991" cy="547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5.2.3: PDF – Base64.</a:t>
            </a:r>
            <a:endParaRPr lang="en-US" sz="14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967" y="4223539"/>
            <a:ext cx="6115050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717" y="1628800"/>
            <a:ext cx="40195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032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5.2 Ejemplos de integraciones.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88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052736"/>
            <a:ext cx="7391991" cy="547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5.2.3: PDF – Base64.</a:t>
            </a:r>
            <a:endParaRPr lang="en-US" sz="1400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5" y="1584365"/>
            <a:ext cx="4253981" cy="441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506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/>
              <a:t>5.2 Ejemplos de integraciones.</a:t>
            </a: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89</a:t>
            </a:fld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72497" y="1052736"/>
            <a:ext cx="7391991" cy="547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 pitchFamily="34" charset="0"/>
              <a:buNone/>
            </a:pPr>
            <a:r>
              <a:rPr lang="en-US" sz="1400" b="1" dirty="0" smtClean="0"/>
              <a:t>5.2.4: ITC.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80032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6778"/>
            <a:ext cx="7596336" cy="1052736"/>
          </a:xfrm>
        </p:spPr>
        <p:txBody>
          <a:bodyPr/>
          <a:lstStyle/>
          <a:p>
            <a:r>
              <a:rPr lang="es-ES_tradnl" sz="3200" dirty="0">
                <a:solidFill>
                  <a:prstClr val="black"/>
                </a:solidFill>
              </a:rPr>
              <a:t>1.1.1 </a:t>
            </a:r>
            <a:r>
              <a:rPr lang="es-ES_tradnl" sz="3200" dirty="0" err="1">
                <a:solidFill>
                  <a:prstClr val="black"/>
                </a:solidFill>
              </a:rPr>
              <a:t>Introducci</a:t>
            </a:r>
            <a:r>
              <a:rPr lang="es-ES" sz="3200" dirty="0" err="1">
                <a:solidFill>
                  <a:prstClr val="black"/>
                </a:solidFill>
              </a:rPr>
              <a:t>ón</a:t>
            </a:r>
            <a:r>
              <a:rPr lang="es-ES" sz="3200" dirty="0">
                <a:solidFill>
                  <a:prstClr val="black"/>
                </a:solidFill>
              </a:rPr>
              <a:t> a Mirth Connect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ea typeface="Arial Unicode MS" pitchFamily="50" charset="-127"/>
            </a:endParaRPr>
          </a:p>
        </p:txBody>
      </p:sp>
      <p:pic>
        <p:nvPicPr>
          <p:cNvPr id="3" name="Picture 3" descr="C:\Users\villacem\Documents\Roche\EPEO_project\MirthConceptKeynote\doc\m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6124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B9519-C8B1-4E82-966F-744A36AA8BB2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6" name="Picture 2" descr="C:\Users\villacem\Desktop\EPEO_project\MirthConceptKeynote\doc\KLAS-Comparison-Table-20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268760"/>
            <a:ext cx="4879418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villacem\Desktop\EPEO_project\MirthConceptKeynote\doc\KLAS-Comparison-Table-201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504" y="4005064"/>
            <a:ext cx="4879418" cy="238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23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ARPPTCOMPATIBLERD03" val="RXP"/>
  <p:tag name="VARPPTTYPE" val="RXP"/>
  <p:tag name="VARPPTSLIDEFORMAT" val="RXP"/>
  <p:tag name="VARPPTCOMPATIBLE4" val="RXP"/>
  <p:tag name="VARPPTLANG" val="RXPEnglish"/>
  <p:tag name="VARSAVEMESSAGETIMESTAMP" val="RXP17/10/201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1903</TotalTime>
  <Words>4563</Words>
  <Application>Microsoft Office PowerPoint</Application>
  <PresentationFormat>Presentación en pantalla (4:3)</PresentationFormat>
  <Paragraphs>706</Paragraphs>
  <Slides>89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89</vt:i4>
      </vt:variant>
    </vt:vector>
  </HeadingPairs>
  <TitlesOfParts>
    <vt:vector size="90" baseType="lpstr">
      <vt:lpstr>Office Theme</vt:lpstr>
      <vt:lpstr>Presentación de PowerPoint</vt:lpstr>
      <vt:lpstr>Agenda</vt:lpstr>
      <vt:lpstr>Agenda</vt:lpstr>
      <vt:lpstr>Agenda</vt:lpstr>
      <vt:lpstr>Repositorio</vt:lpstr>
      <vt:lpstr>1. Introducción a MC</vt:lpstr>
      <vt:lpstr>1.1.1 Introducción a Mirth Connect</vt:lpstr>
      <vt:lpstr>1.1.1 Introducción a Mirth Connect</vt:lpstr>
      <vt:lpstr>1.1.1 Introducción a Mirth Connect</vt:lpstr>
      <vt:lpstr>1.1.1 Introducción a Mirth Connect</vt:lpstr>
      <vt:lpstr>1.1.1 Introducción a Mirth Connect</vt:lpstr>
      <vt:lpstr>1.1.2 Otras herramientas Mirth</vt:lpstr>
      <vt:lpstr>1.1.2 Otras herramientas Mirth</vt:lpstr>
      <vt:lpstr>1.1.2 Otras herramientas Mirth</vt:lpstr>
      <vt:lpstr>1.1.2 Otras herramientas Mirth</vt:lpstr>
      <vt:lpstr>1.1.2 Otras herramientas Mirth</vt:lpstr>
      <vt:lpstr>1.1.2 Otras herramientas Mirth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1.1.3 Capacidad y prestaciones</vt:lpstr>
      <vt:lpstr>1. Introducción a MC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1.2 Instalación y optimización</vt:lpstr>
      <vt:lpstr>2. Arquitectura</vt:lpstr>
      <vt:lpstr>2.1.1 Canales: introduccion</vt:lpstr>
      <vt:lpstr>2.1.1 Canales: introduccion</vt:lpstr>
      <vt:lpstr>2.1.1 Canales: introduccion</vt:lpstr>
      <vt:lpstr>2.1.1 Canales: introduccion</vt:lpstr>
      <vt:lpstr>2.1.1 Canales: introduccion</vt:lpstr>
      <vt:lpstr>2.1.1 Canales: introduccion</vt:lpstr>
      <vt:lpstr>2.1.1 Canales: introduccion</vt:lpstr>
      <vt:lpstr>2.1.1 Canales: introduccion</vt:lpstr>
      <vt:lpstr>2.1 Canales</vt:lpstr>
      <vt:lpstr>2. Arquitectura</vt:lpstr>
      <vt:lpstr>2.2 Conectores: introduccion</vt:lpstr>
      <vt:lpstr>2.2 Conectores: introduccion</vt:lpstr>
      <vt:lpstr>2.2 Conectores: introduccion</vt:lpstr>
      <vt:lpstr>2. Arquitectura</vt:lpstr>
      <vt:lpstr>2.3 Desarrollo</vt:lpstr>
      <vt:lpstr>2.3 Desarrollo</vt:lpstr>
      <vt:lpstr>2.3 Desarrollo</vt:lpstr>
      <vt:lpstr>2.3 Desarrollo</vt:lpstr>
      <vt:lpstr>2.3 Desarrollo</vt:lpstr>
      <vt:lpstr>3. Alertas y monitorización</vt:lpstr>
      <vt:lpstr>3.1 Introducción y conceptos básicos.</vt:lpstr>
      <vt:lpstr>3.2 Configuración de Alertas.</vt:lpstr>
      <vt:lpstr>3.2 Configuración de Alertas.</vt:lpstr>
      <vt:lpstr>3.2 Configuración de Alertas.</vt:lpstr>
      <vt:lpstr>3.2 Configuración de Alertas.</vt:lpstr>
      <vt:lpstr>3.3 Monitorización.</vt:lpstr>
      <vt:lpstr>3.3 Monitorización.</vt:lpstr>
      <vt:lpstr>3.3 Monitorización.</vt:lpstr>
      <vt:lpstr>3.3 Monitorización.</vt:lpstr>
      <vt:lpstr>3.4 Actuaciones automatizadas.</vt:lpstr>
      <vt:lpstr>4. FHIR en Mirth Connect</vt:lpstr>
      <vt:lpstr>4.1 Introducción y conceptos básicos.</vt:lpstr>
      <vt:lpstr>4.2 Conectores FHIR.</vt:lpstr>
      <vt:lpstr>4.3 Instalación y configuración.</vt:lpstr>
      <vt:lpstr>5. Casos prácticos</vt:lpstr>
      <vt:lpstr>5.1.1 Configuración.</vt:lpstr>
      <vt:lpstr>5.1.2 Automatismos.</vt:lpstr>
      <vt:lpstr>5.1.3 Errores.</vt:lpstr>
      <vt:lpstr>5.2 Ejemplos de integraciones.</vt:lpstr>
      <vt:lpstr>5.2 Ejemplos de integraciones.</vt:lpstr>
      <vt:lpstr>5.2 Ejemplos de integraciones.</vt:lpstr>
      <vt:lpstr>5.2 Ejemplos de integraciones.</vt:lpstr>
      <vt:lpstr>5.2 Ejemplos de integraciones.</vt:lpstr>
      <vt:lpstr>5.2 Ejemplos de integraciones.</vt:lpstr>
      <vt:lpstr>5.2 Ejemplos de integraciones.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Villace, Mario {DSMA~Sant Cugat Dia}</cp:lastModifiedBy>
  <cp:revision>315</cp:revision>
  <cp:lastPrinted>2017-10-16T15:07:12Z</cp:lastPrinted>
  <dcterms:created xsi:type="dcterms:W3CDTF">2014-04-01T16:35:38Z</dcterms:created>
  <dcterms:modified xsi:type="dcterms:W3CDTF">2017-10-17T15:24:54Z</dcterms:modified>
</cp:coreProperties>
</file>